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9" r:id="rId2"/>
    <p:sldId id="290" r:id="rId3"/>
    <p:sldId id="257" r:id="rId4"/>
    <p:sldId id="258" r:id="rId5"/>
    <p:sldId id="262" r:id="rId6"/>
    <p:sldId id="263" r:id="rId7"/>
    <p:sldId id="261" r:id="rId8"/>
    <p:sldId id="279" r:id="rId9"/>
    <p:sldId id="283" r:id="rId10"/>
    <p:sldId id="284" r:id="rId11"/>
    <p:sldId id="288" r:id="rId12"/>
    <p:sldId id="271" r:id="rId13"/>
    <p:sldId id="260" r:id="rId14"/>
    <p:sldId id="267" r:id="rId15"/>
    <p:sldId id="268" r:id="rId16"/>
    <p:sldId id="270" r:id="rId17"/>
    <p:sldId id="282" r:id="rId18"/>
    <p:sldId id="277" r:id="rId19"/>
    <p:sldId id="278" r:id="rId2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9886" autoAdjust="0"/>
  </p:normalViewPr>
  <p:slideViewPr>
    <p:cSldViewPr>
      <p:cViewPr>
        <p:scale>
          <a:sx n="110" d="100"/>
          <a:sy n="110" d="100"/>
        </p:scale>
        <p:origin x="-164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2E9D8-86F5-4426-8567-B436B1DABAA9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DED43-31B6-45AA-9E2F-5B1B66B45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140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875C-468E-40A1-B41A-C0AB6B4A90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98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36912"/>
            <a:ext cx="8064896" cy="1470025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Справочное пособие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гарантиям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правовой и социальной защиты военнослужащих, граждан, уволенных с военной службы, и членов их семей</a:t>
            </a:r>
            <a:endParaRPr lang="ru-RU" sz="2000" b="1" dirty="0">
              <a:ln>
                <a:solidFill>
                  <a:srgbClr val="FFFF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8640"/>
            <a:ext cx="7056784" cy="576064"/>
          </a:xfrm>
        </p:spPr>
        <p:txBody>
          <a:bodyPr>
            <a:normAutofit/>
          </a:bodyPr>
          <a:lstStyle/>
          <a:p>
            <a:r>
              <a:rPr lang="ru-RU" sz="1400" b="1" dirty="0"/>
              <a:t> 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ФГКУ «Южное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региональное управление правового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обеспечения»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обороны Российской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8476" y="6237312"/>
            <a:ext cx="1727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2023 г.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г. Ростов-на-Дону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130" y="1196752"/>
            <a:ext cx="2413740" cy="1254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05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6502" y="44624"/>
            <a:ext cx="32158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жилыми помещениями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3708" y="656744"/>
            <a:ext cx="5256584" cy="46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Служебное жилое помещение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8032" y="1700880"/>
            <a:ext cx="5940152" cy="648000"/>
          </a:xfrm>
          <a:prstGeom prst="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Сержантам и старшинам, солдатам и матросам,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проходящим военную службу по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контракту,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проживающим совместно с ними членам их семей, не обеспеченным жилыми помещениями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предоставляются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28768" y="2384928"/>
            <a:ext cx="2265674" cy="28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 выслуге менее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63970" y="2672928"/>
            <a:ext cx="5484494" cy="46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помещения в общежитиях (из расчета не менее шести квадратных метров жилой площади на одного человека)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63970" y="3140928"/>
            <a:ext cx="5484494" cy="64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отсутствия жилых помещений в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общежитиях,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предоставляются служебные жилые помещения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расчета не менее 12 </a:t>
            </a:r>
            <a:r>
              <a:rPr lang="ru-RU" sz="1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общей площади жилого помещения на одного человека, но не более нормы предоставления, т.е. 18 </a:t>
            </a:r>
            <a:r>
              <a:rPr lang="ru-RU" sz="1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63970" y="3753080"/>
            <a:ext cx="5484494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отсутствия свободных служебных жилых помещений, жилых помещений в общежитиях предоставляются арендованные жилые помещения.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328768" y="4185080"/>
            <a:ext cx="2265674" cy="28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 выслуге более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63970" y="4478157"/>
            <a:ext cx="5484494" cy="43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служебные жилы помещения (в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соответствии с нормами предоставления площади жилого помещения, т.е.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63970" y="4905208"/>
            <a:ext cx="5484494" cy="39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отсутствия свободных служебных жилых помещений,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предоставляются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арендованные жилые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помещения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403648" y="2384928"/>
            <a:ext cx="10010" cy="194415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03648" y="2528928"/>
            <a:ext cx="898513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13658" y="4329080"/>
            <a:ext cx="91511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771800" y="2672928"/>
            <a:ext cx="5005" cy="129615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776805" y="2906928"/>
            <a:ext cx="487165" cy="78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774302" y="3357004"/>
            <a:ext cx="487165" cy="78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770943" y="3968298"/>
            <a:ext cx="487165" cy="78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785277" y="4455132"/>
            <a:ext cx="5005" cy="70206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790282" y="4710951"/>
            <a:ext cx="487165" cy="78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785277" y="5156410"/>
            <a:ext cx="487165" cy="78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90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6502" y="44624"/>
            <a:ext cx="32158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жилыми помещениями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3708" y="476672"/>
            <a:ext cx="5256584" cy="46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Денежная компенсация за наем (поднаем) жилых помещений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23628" y="1196752"/>
            <a:ext cx="6696744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Денежная компенсация за наем (поднаем) жилых помещений выплачивается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ежемесячно военнослужащим - гражданам, проходящим военную службу по контракту, и проживающим совместно с ними членам их семей,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включенным в списки нуждающихся в специализированных жилых помещениях, в случае невозможности предоставления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066916"/>
            <a:ext cx="244827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служебных жилых помещений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74534" y="3066916"/>
            <a:ext cx="2593610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жилых помещений в общежитиях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98870" y="3066916"/>
            <a:ext cx="2593610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арендованных жилых помещений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199304"/>
              </p:ext>
            </p:extLst>
          </p:nvPr>
        </p:nvGraphicFramePr>
        <p:xfrm>
          <a:off x="293694" y="3933056"/>
          <a:ext cx="8556612" cy="2580640"/>
        </p:xfrm>
        <a:graphic>
          <a:graphicData uri="http://schemas.openxmlformats.org/drawingml/2006/table">
            <a:tbl>
              <a:tblPr firstRow="1" bandRow="1"/>
              <a:tblGrid>
                <a:gridCol w="4278306"/>
                <a:gridCol w="427830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расчета размера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денежной компенсации применяется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норматив общей площади жилого помещения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размере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кв. метров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одиноко проживающего военнослужащего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кв. метров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семью из 2 человек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 кв. метров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семью из 3 человек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кв. метров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каждого члена семьи при численности семьи 4 человека и более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Предельная стоимость найма (поднайма) 1 кв. метра общей площади жилого помещения, применяемая для расчета размера возмещения расходов на наем (поднаем) жилого помещения устанавливается ежегодно приказом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Министерства труда и социальной защиты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Прямая со стрелкой 11"/>
          <p:cNvCxnSpPr>
            <a:stCxn id="5" idx="2"/>
            <a:endCxn id="6" idx="0"/>
          </p:cNvCxnSpPr>
          <p:nvPr/>
        </p:nvCxnSpPr>
        <p:spPr>
          <a:xfrm flipH="1">
            <a:off x="1547664" y="2276872"/>
            <a:ext cx="3024336" cy="790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7" idx="0"/>
          </p:cNvCxnSpPr>
          <p:nvPr/>
        </p:nvCxnSpPr>
        <p:spPr>
          <a:xfrm flipH="1">
            <a:off x="4571339" y="2276872"/>
            <a:ext cx="661" cy="790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8" idx="0"/>
          </p:cNvCxnSpPr>
          <p:nvPr/>
        </p:nvCxnSpPr>
        <p:spPr>
          <a:xfrm>
            <a:off x="4572000" y="2276872"/>
            <a:ext cx="3023675" cy="790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496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0735" y="25460"/>
            <a:ext cx="1602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Право на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отдых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76996"/>
              </p:ext>
            </p:extLst>
          </p:nvPr>
        </p:nvGraphicFramePr>
        <p:xfrm>
          <a:off x="251520" y="332657"/>
          <a:ext cx="8640960" cy="6480559"/>
        </p:xfrm>
        <a:graphic>
          <a:graphicData uri="http://schemas.openxmlformats.org/drawingml/2006/table">
            <a:tbl>
              <a:tblPr firstRow="1" bandRow="1"/>
              <a:tblGrid>
                <a:gridCol w="4288449"/>
                <a:gridCol w="752111"/>
                <a:gridCol w="3600400"/>
              </a:tblGrid>
              <a:tr h="41184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Основной отпуск устанавливается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военнослужащим, общая продолжительность военной службы которых в льготном исчислении составляет: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10 лет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лет и более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лет и более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лет и более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просьбе военнослужащих, проходящих военную службу по контракту, основной отпуск может быть предоставлен им по частям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242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Общая продолжительность основного отпуска с учетом дополнительных суток отдыха не может превышать 60 суток, 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считая времени, необходимого для проезда к месту использования отпуска и обратно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Супругам военнослужащих отпуск по их желанию предоставляется одновременно с отпуском военнослужащих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04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Дополнительные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отпуска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ветеранам боевых действий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суток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24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проходящим военную службу по контракту в районах Крайнего Севера, приравненных к ним местностях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15 суток или предоставляются дополнительные сутки отдыха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46263">
                <a:tc gridSpan="2"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личным обстоятельствам в случае: </a:t>
                      </a:r>
                    </a:p>
                    <a:p>
                      <a:pPr marL="171450" indent="-171450" algn="just">
                        <a:lnSpc>
                          <a:spcPts val="1000"/>
                        </a:lnSpc>
                        <a:buFont typeface="Arial" pitchFamily="34" charset="0"/>
                        <a:buChar char="•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тяжелого состояния здоровья или смерти (гибели) близкого родственника военнослужащего;</a:t>
                      </a:r>
                    </a:p>
                    <a:p>
                      <a:pPr marL="171450" indent="-171450" algn="just">
                        <a:lnSpc>
                          <a:spcPts val="1000"/>
                        </a:lnSpc>
                        <a:buFont typeface="Arial" pitchFamily="34" charset="0"/>
                        <a:buChar char="•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пожара или другого стихийного бедствия, постигшего семью или близкого родственника военнослужащего;</a:t>
                      </a:r>
                    </a:p>
                    <a:p>
                      <a:pPr marL="171450" indent="-171450" algn="just">
                        <a:lnSpc>
                          <a:spcPts val="1000"/>
                        </a:lnSpc>
                        <a:buFont typeface="Arial" pitchFamily="34" charset="0"/>
                        <a:buChar char="•"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других исключительных случаях, когда присутствие военнослужащего в семье необходимо - по решению командира воинской части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10 суток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24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основного отпуска военнослужащих увеличивается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количество суток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необходимое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проезда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месту использования отпуска и обратно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менее одних суток в один конец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04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Учебные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отпуска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3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зимний каникулярный отпуск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53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летний каникулярный отпуск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53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допущенным к сдаче вступительных экзаменов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суток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53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поступающим с частично сданными кандидатскими экзаменами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суток на каждый оставшийся экзамен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24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период обучения,</a:t>
                      </a:r>
                      <a:r>
                        <a:rPr lang="ru-RU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подготовки</a:t>
                      </a:r>
                      <a:r>
                        <a:rPr lang="ru-RU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предоставляется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один свободный день в неделю, кроме выходных и праздничных дней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80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 обучения,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сдачи кандидатских экзаменов и подготовки диссертации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суток ежегодно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808216" y="44624"/>
            <a:ext cx="35275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Охрана здоровья и медицинская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52680"/>
            <a:ext cx="2304256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Военнослужащие, проходящие военную службу по контракту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800768"/>
            <a:ext cx="7560840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бесплатное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медицинской помощи, в том числе изготовление и ремонт зубных протезов (за исключением протезов из драгоценных металлов и других дорогостоящих материалов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1160808"/>
            <a:ext cx="756084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бесплатное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лекарственными препаратами для медицинского применения по рецептам на лекарственные препараты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59632" y="1520848"/>
            <a:ext cx="7560840" cy="50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бесплатное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медицинскими изделиями по назначению врача в соответствующих медицинских, военно-медицинских подразделениях, частях и в организациях федеральных органов исполнительной власти и федеральных государственных органов, в которых федеральным законом предусмотрена военная служба</a:t>
            </a:r>
            <a:endParaRPr lang="ru-RU" sz="10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67544" y="584744"/>
            <a:ext cx="4192" cy="4176464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067283" y="1016792"/>
            <a:ext cx="183965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071475" y="1376832"/>
            <a:ext cx="188157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58899" y="1808880"/>
            <a:ext cx="200733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1275170" y="4833216"/>
            <a:ext cx="7552456" cy="54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медико-психологической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реабилитации продолжительностью до 30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суток,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выполнения ими задач, неблагоприятно отражающихся на состоянии здоровья, при наличии показаний к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медико-психологической реабилитации. </a:t>
            </a:r>
            <a:b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Медико-психологическая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реабилитация проводится для военнослужащих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бесплатно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59632" y="2024904"/>
            <a:ext cx="7560840" cy="79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медицинской помощи, прохождение медицинских осмотров, диспансеризации в медицинских организациях государственной системы здравоохранения и муниципальной системы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здравоохранения, при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отсутствии по месту военной службы или месту жительства военнослужащих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военно-медицинских организаций и (или) при отсутствии в них отделений соответствующего профиля, специалистов или специального медицинского оборудования, а также в экстренных или неотложных случаях военнослужащие и граждане, призванные на военные сборы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259632" y="2816992"/>
            <a:ext cx="7552456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освобождение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исполнения ими обязанностей военной службы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день сдачи крови или ее компонентов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дополнительный день отдыха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каждого дня сдачи крови или ее компонентов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1058899" y="2384944"/>
            <a:ext cx="200733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071475" y="3033016"/>
            <a:ext cx="188157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275170" y="3177032"/>
            <a:ext cx="7545302" cy="9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санаторно-курортное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лечение и организованный отдых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санаториях, домах отдыха, на базах отдыха, в пансионатах, детских оздоровительных лагерях, на туристских базах федеральных органов исполнительной власти и федеральных государственных органов, в которых федеральным законом предусмотрена военная служба,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плату в размере полной стоимости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путевки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членам их семей при направлении в санатории на медицинскую реабилитацию после лечения в стационарных условиях в соответствии с заключением военно-врачебной комиссии дополнительно предоставляются бесплатные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путевки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27584" y="584744"/>
            <a:ext cx="1728192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право</a:t>
            </a:r>
            <a:endParaRPr lang="ru-RU" sz="11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071475" y="3609080"/>
            <a:ext cx="203695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71736" y="728744"/>
            <a:ext cx="36793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058899" y="800768"/>
            <a:ext cx="12576" cy="3574479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71736" y="4761208"/>
            <a:ext cx="367930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090257" y="4833216"/>
            <a:ext cx="0" cy="396044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077411" y="5214274"/>
            <a:ext cx="203695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1275169" y="4105247"/>
            <a:ext cx="7545303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внеочередное получение путевок в санаторно-курортные организации и оздоровительные организации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обороны Российской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Федерации, при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получении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увечье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(ранение, травму, контузию)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заболевания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исполнении ими обязанностей военной службы,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лечения в стационарных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условиях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1063705" y="4371948"/>
            <a:ext cx="203695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839666" y="4617192"/>
            <a:ext cx="1716110" cy="2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подлежат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107504" y="5751252"/>
            <a:ext cx="7704856" cy="46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граждане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уволенные с военной службы вследствие увечья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(ранения, травмы, контузии) или заболевания, полученных ими при исполнении обязанностей военной службы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107504" y="6165336"/>
            <a:ext cx="7704856" cy="28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семей военнослужащих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проходящих военную службу по контракту</a:t>
            </a:r>
            <a:endParaRPr lang="ru-RU" sz="10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07504" y="6453336"/>
            <a:ext cx="7704856" cy="3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уволенные с военной службы вследствие отдельных заболеваний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полученных в период прохождения военной службы</a:t>
            </a:r>
            <a:endParaRPr lang="ru-RU" sz="10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5580112" y="5373256"/>
            <a:ext cx="3528392" cy="360000"/>
          </a:xfrm>
          <a:prstGeom prst="rect">
            <a:avLst/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приниматься на обследование и лечение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военно-медицинские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1100" dirty="0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8347983" y="5769248"/>
            <a:ext cx="0" cy="864084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7812360" y="6010683"/>
            <a:ext cx="535623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7812359" y="6313159"/>
            <a:ext cx="535623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812358" y="6627785"/>
            <a:ext cx="535623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9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3758" y="116632"/>
            <a:ext cx="43564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Право на образование и права в области культуры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5625296"/>
            <a:ext cx="8928000" cy="46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Детям военнослужащих по месту жительства их семей места в государственных и муниципальных общеобразовательных и дошкольных образовательных организациях и летних оздоровительных лагерях предоставляются в первоочередном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порядке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8000" y="4833232"/>
            <a:ext cx="8928000" cy="684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Граждане, проходившие в течение не менее трех лет военную службу по контракту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воинских должностях, подлежащих замещению солдатами, матросами, сержантами и старшинами, и уволенные с военной службы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поступление на обучение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имеющим государственную аккредитацию образовательным программам высшего образования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счет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бюджетных средств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504" y="6165304"/>
            <a:ext cx="8928000" cy="54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расположении воинских частей военнослужащие бесплатно пользуются услугами библиотек и читальных залов, имуществом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культурно-просветительного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назначения, спортивными сооружениями и инвентарем, просматривают кино- и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видеофильмы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30231" y="2636976"/>
            <a:ext cx="7262250" cy="57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увольнения с военной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службы пройти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профессиональную переподготовку по одной из гражданских специальностей без взимания с них платы за обучение и с сохранением обеспечения всеми видами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довольствия, если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общая продолжительность военной службы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пять лет и более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496481"/>
            <a:ext cx="3816424" cy="268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630231" y="2060912"/>
            <a:ext cx="7262250" cy="5040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обучение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средств федерального бюджета с освоением образовательных программ по очно-заочной или заочной форме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обучения,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непрерывная продолжительность военной службы по контракту составляет не менее трех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30230" y="1664904"/>
            <a:ext cx="7262250" cy="3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подготовку и защиту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диссертаций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соискание ученой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степени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30230" y="836776"/>
            <a:ext cx="7262250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обучение в военных профессиональных образовательных организациях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(военных образовательных организациях высшего образования, иных организациях, находящихся в ведении федеральных органов исполнительной власти и федеральных государственных органов, в которых федеральным законом предусмотрена военная служба, и реализующих программы дополнительного профессионального образования и (или) программы профессионального обучения)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7442" y="404664"/>
            <a:ext cx="3816424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83568" y="817494"/>
            <a:ext cx="1" cy="2096515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9" idx="1"/>
          </p:cNvCxnSpPr>
          <p:nvPr/>
        </p:nvCxnSpPr>
        <p:spPr>
          <a:xfrm>
            <a:off x="683568" y="1196816"/>
            <a:ext cx="9466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83569" y="1807985"/>
            <a:ext cx="9466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83568" y="2325827"/>
            <a:ext cx="9466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83568" y="2914009"/>
            <a:ext cx="9466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195736" y="3284984"/>
            <a:ext cx="6840760" cy="648000"/>
          </a:xfrm>
          <a:prstGeom prst="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Граждане, проходившие военную службу по контракту и уволенные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военной службы по достижении ими предельного возраста пребывания на военной службе, состоянию здоровья или в связи с организационно-штатными мероприятиями,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endParaRPr lang="ru-RU" sz="1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933056"/>
            <a:ext cx="8208912" cy="39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бесплатное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за счет средств федеральной государственной службы занятости населения на прохождение профессионального обучения или для получения дополнительного профессионального образования</a:t>
            </a:r>
            <a:endParaRPr lang="ru-RU" sz="1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4293096"/>
            <a:ext cx="8208912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имеющие право на пенсию - на получение профессионального образования по направлению и за счет средств организаций, в которые они приняты на работу, с выплатой среднего заработка во время обучения</a:t>
            </a:r>
            <a:endParaRPr lang="ru-RU" sz="10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8820472" y="3932554"/>
            <a:ext cx="0" cy="540542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388424" y="4107623"/>
            <a:ext cx="432048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388424" y="4473096"/>
            <a:ext cx="432048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126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9772" y="44624"/>
            <a:ext cx="4104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Проезд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на транспорте. Почтовые отправления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332656"/>
            <a:ext cx="4680520" cy="432000"/>
          </a:xfrm>
          <a:prstGeom prst="rect">
            <a:avLst/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Военнослужащие имеют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право: 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764704"/>
            <a:ext cx="7236296" cy="5040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проезд на безвозмездной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основе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железнодорожным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воздушным, водным и автомобильным (за исключением такси) транспортом в служебные командировки, в связи с переводом на новое место военной службы, к местам использования реабилитационных отпусков, на лечение и обратно, на избранное место жительства при увольнении с военной службы</a:t>
            </a:r>
            <a:endParaRPr lang="ru-RU" sz="1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1268760"/>
            <a:ext cx="7236296" cy="3600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проезд на безвозмездной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грузовых машинах и в пассажирских автобусах воинской части, выделяемых для обеспечения организованной перевозки военнослужащих к месту военной службы и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обратно</a:t>
            </a:r>
            <a:endParaRPr lang="ru-RU" sz="1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628800"/>
            <a:ext cx="7236296" cy="72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проезд на безвозмездной основе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железнодорожным, воздушным, водным и автомобильным (за исключением такси) транспортом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 раз в год к месту использования основного (летнего каникулярного) отпуска на территории Российской Федерации 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обратно, в случае прохождения военной службы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контракту за пределами территории Российской Федерации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2348880"/>
            <a:ext cx="7236296" cy="54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перевоз на безвозмездной основе до 20 тонн личного имущества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контейнерах от прежнего места жительства на новое железнодорожным транспортом, а там, где нет железнодорожного транспорта, - другими видами транспорта (за исключением воздушного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переводе на новое место военной службы и увольнении с военной службы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532440" y="764704"/>
            <a:ext cx="0" cy="2970352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32106" y="2636912"/>
            <a:ext cx="68458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847854" y="2005885"/>
            <a:ext cx="68458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832106" y="1465865"/>
            <a:ext cx="68458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847854" y="1033817"/>
            <a:ext cx="68458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79512" y="4401096"/>
            <a:ext cx="7200800" cy="504056"/>
          </a:xfrm>
          <a:prstGeom prst="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семьи военнослужащего - гражданина, проходящего военную службу по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контракту имеют право на проезд на безвозмездной основе:</a:t>
            </a:r>
            <a:endParaRPr lang="ru-RU" sz="1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051720" y="4905152"/>
            <a:ext cx="6984776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места жительства к месту военной службы военнослужащего в связи с его переводом на новое место военной службы</a:t>
            </a:r>
            <a:endParaRPr lang="ru-RU" sz="1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051720" y="5301208"/>
            <a:ext cx="6984776" cy="3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увольнении военнослужащего - гражданина с военной службы, а также в случае гибели (смерти) военнослужащего - гражданина - к избранному месту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жительства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51720" y="5697312"/>
            <a:ext cx="6984776" cy="5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 раз в год - к месту использования отпуска и обратно (один член семьи, за исключением члена семьи, относящегося к категории, указанной в абзаце девятом пункта 5 статьи 2 Федерального закона от 27 мая 1998 г. № 76-ФЗ «О статусе военнослужащих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51720" y="6237344"/>
            <a:ext cx="6983784" cy="3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лечение в медицинские организации по заключению военно-врачебной комиссии и обратно</a:t>
            </a:r>
            <a:endParaRPr lang="ru-RU" sz="10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043607" y="4924094"/>
            <a:ext cx="1" cy="14572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043607" y="5121176"/>
            <a:ext cx="94666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43607" y="5463192"/>
            <a:ext cx="94666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43607" y="5949280"/>
            <a:ext cx="94666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043607" y="6381328"/>
            <a:ext cx="94666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11560" y="2862620"/>
            <a:ext cx="7236296" cy="68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приобретение проездных документов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себя и членов своей семьи на все виды транспорта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 очереди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следовании в служебную командировку, на новое место военной службы, а также к месту использования отпуска и обратно.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этом военнослужащий, направляемый в служебную командировку, пользуется правом на бронирование и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 очереди места в гостинице по командировочному удостоверению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560" y="3537056"/>
            <a:ext cx="7236294" cy="39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пересылку простых писем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маркированных почтовых конвертах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счет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бюджетных средств, в том случае если военнослужащий участвует в боевых действиях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7847854" y="3204620"/>
            <a:ext cx="68458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847856" y="3717032"/>
            <a:ext cx="68458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head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775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74520" y="44624"/>
            <a:ext cx="21949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Пенсионное обеспечение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40736"/>
            <a:ext cx="4320480" cy="612000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Военнослужащие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</a:t>
            </a: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пенсию</a:t>
            </a:r>
            <a:endParaRPr lang="ru-RU" sz="13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088872"/>
            <a:ext cx="3780420" cy="28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выслугу лет</a:t>
            </a:r>
            <a:endParaRPr lang="ru-RU" sz="1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069080" y="1412776"/>
            <a:ext cx="6103320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лет и более военной службы</a:t>
            </a:r>
            <a:endParaRPr lang="ru-RU" sz="1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69080" y="1700808"/>
            <a:ext cx="6103320" cy="43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трудовой стаж 25 календарных лет и более, из которых не менее 12 лет шести месяцев составляет военная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служба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2132856"/>
            <a:ext cx="3780420" cy="28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инвалидности</a:t>
            </a:r>
            <a:endParaRPr lang="ru-RU" sz="12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69080" y="2420888"/>
            <a:ext cx="6103320" cy="68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военнослужащие Вооруженных Сил Российской Федерации, ставшие инвалидами, если инвалидность наступила в период прохождения ими службы или не позднее трех месяцев после увольнения со службы либо если инвалидность наступила позднее этого срока, но вследствие ранения, контузии, увечья или заболевания, полученных в период прохождения службы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4904" y="3105072"/>
            <a:ext cx="3150992" cy="288000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ополнительные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пенсионное обеспечение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3393128"/>
            <a:ext cx="3780420" cy="28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ветеранам боевых действий</a:t>
            </a:r>
            <a:endParaRPr lang="ru-RU" sz="12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69080" y="3681120"/>
            <a:ext cx="610332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лицам, направлявшимся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обеспечения выполнения задач в ходе специальной военной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операции на Украине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69080" y="4041160"/>
            <a:ext cx="6103320" cy="50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лицам, поступившим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созданные по решению органов государственной власти Российской Федерации добровольческие формирования, содействующие выполнению задач, возложенных на Вооруженные Силы Российской Федерации, в ходе специальной военной операции на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Украине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69080" y="4545216"/>
            <a:ext cx="6103320" cy="2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военнослужащим,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уволенным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запас (отставку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принимавшим участие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боевых действиях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069080" y="4833248"/>
            <a:ext cx="6103320" cy="82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военнослужащим,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уволенным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запас (отставку),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выполнявшим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по отражению вооруженного вторжения на территорию Российской Федерации, а также в ходе вооруженной провокации на Государственной границе Российской Федерации и приграничных территориях субъектов Российской Федерации, прилегающих к районам проведения специальной военной операции на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Украине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67544" y="1038274"/>
            <a:ext cx="0" cy="482352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5" idx="1"/>
          </p:cNvCxnSpPr>
          <p:nvPr/>
        </p:nvCxnSpPr>
        <p:spPr>
          <a:xfrm>
            <a:off x="467545" y="1232872"/>
            <a:ext cx="720079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7545" y="2276872"/>
            <a:ext cx="720079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84904" y="3573016"/>
            <a:ext cx="720079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547664" y="1412776"/>
            <a:ext cx="0" cy="50403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547664" y="1556776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547664" y="1916832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538984" y="2420904"/>
            <a:ext cx="0" cy="36002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538984" y="2780928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538984" y="3681120"/>
            <a:ext cx="8680" cy="14401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538984" y="3825120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538984" y="4185176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547664" y="4689216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543324" y="5121280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1204983" y="5686798"/>
            <a:ext cx="3763061" cy="28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ветеранам военной службы</a:t>
            </a:r>
            <a:endParaRPr lang="ru-RU" sz="1200" b="1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67545" y="5851973"/>
            <a:ext cx="720079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060400" y="5985328"/>
            <a:ext cx="6103320" cy="39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уволенным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запас (отставку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общая продолжительность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военной службы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которых составляет 20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 и более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2060400" y="6381328"/>
            <a:ext cx="6103320" cy="39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военнослужащим,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уволенным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запас (отставку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ставшим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инвалидами вследствие ранения, контузии, увечья или заболевания, полученных в связи с исполнением обязанностей военной службы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530304" y="6005795"/>
            <a:ext cx="4340" cy="57353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530304" y="6149795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530304" y="6579328"/>
            <a:ext cx="52141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42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2492992"/>
            <a:ext cx="8640000" cy="86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этом семьи бывших военнослужащих, умерших во время пребывания в плену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семьи военнослужащих, пропавших без вести в период военных действий, приравниваются к семьям погибших на фронте.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573112"/>
            <a:ext cx="8640000" cy="86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умерших пенсионеров из числа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военнослужащих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Вооруженных Сил Российской Федерации, имеют право на пенсию по случаю потери кормильца на общих основаниях с семьями лиц, умерших в период прохождения службы.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4653232"/>
            <a:ext cx="8640000" cy="86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Пенсии назначаются и выплачиваются после увольнения со службы. Пенсии по инвалидности и пенсии по случаю потери кормильца  семьям назначаются независимо от продолжительности службы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74520" y="96887"/>
            <a:ext cx="21949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Пенсионное обеспечение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12744"/>
            <a:ext cx="6408712" cy="612000"/>
          </a:xfrm>
          <a:prstGeom prst="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Пенсия по случаю потери кормильца семьям военнослужащих Вооруженных Сил Российской Федерации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1124744"/>
            <a:ext cx="6103320" cy="648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кормилец умер (погиб) во время прохождения службы или не позднее трех месяцев со дня увольнения со службы либо позднее этого срока, но вследствие ранения, контузии, увечья или заболевания, полученных в период прохождения службы</a:t>
            </a:r>
            <a:endParaRPr lang="ru-RU" sz="11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1772864"/>
            <a:ext cx="6103320" cy="43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семьям пенсионеров из числа этих лиц - если кормилец умер в период получения пенсии или не позднее пяти лет после прекращения выплаты ему пенсии</a:t>
            </a:r>
            <a:endParaRPr lang="ru-RU" sz="11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67545" y="1422219"/>
            <a:ext cx="720079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67544" y="1988864"/>
            <a:ext cx="720079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67544" y="1110282"/>
            <a:ext cx="0" cy="878582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323528" y="5733256"/>
            <a:ext cx="8640000" cy="86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государственной власти субъектов Российской Федерации в пределах своих полномочий могут устанавливать за счет средств собственных бюджетов дополнительные социальные гарантии для пенсионеров являющихся военнослужащими Вооруженных Сил Российской Федерации, и членов их семей, проживающих на территории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588523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49432" y="60815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Социальная защита членов семей военнослужащих,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потерявших кормильца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20688"/>
            <a:ext cx="8208912" cy="50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indent="265113" algn="just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гибели (смерти)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военнослужащего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признания его безвестно отсутствующим или объявления его умершим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семьи военнослужащего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равных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долях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5816" y="1124744"/>
            <a:ext cx="6840760" cy="648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денежной компенсации, предусмотренной для соответствующих категорий военнослужащих в абзаце втором пункта 2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статьи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 Федерального закона от 27 мая 1998 г. № 76-ФЗ «О статусе военнослужащих», причитающейся указанному военнослужащему и не полученной им ко дню гибели (смерти) или на день вступления в законную силу решения суда о признании его безвестно отсутствующим или об объявлении его умершим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5816" y="1772816"/>
            <a:ext cx="6840760" cy="864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денежной компенсации взамен продовольственного пайка, предусмотренного для соответствующей категории военнослужащих в абзаце третьем пункта 1 статьи 14 Федерального закона от 27 мая 1998 г. № 76-ФЗ «О статусе военнослужащих», причитающегося указанному военнослужащему и не полученного им ко дню гибели (смерти) или на день вступления в законную силу решения суда о признании его безвестно отсутствующим или об объявлении его умершим, в размере, определяемом Правительством Российской Федерации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1240" y="2636912"/>
            <a:ext cx="6843048" cy="648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денежной компенсации, предусмотренной в абзаце втором пункта 3 статьи 11 Федерального закона от 27 мая 1998 г. № 76-ФЗ «О статусе военнослужащих», причитающейся указанному военнослужащему и не полученной им ко дню гибели (смерти) или на день вступления в законную силу решения суда о признании его безвестно отсутствующим или об объявлении его умершим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3429000"/>
            <a:ext cx="7848872" cy="1008000"/>
          </a:xfrm>
          <a:prstGeom prst="roundRect">
            <a:avLst/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семей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военнослужащих, погибших (умерших) в период прохождения военной службы, и члены семей граждан, проходивших военную службу по контракту и погибших (умерших) после увольнения с военной службы по достижении ими предельного возраста пребывания на военной службе, состоянию здоровья или в связи с организационно-штатными мероприятиями, общая продолжительность военной службы которых составляет 20 лет и более,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право на компенсационные выплаты по оплате</a:t>
            </a:r>
            <a:endParaRPr lang="ru-RU" sz="1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4437112"/>
            <a:ext cx="8424936" cy="90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пользования жилым помещением (платы за наем), содержания жилого помещения (платы за услуги, работы по управлению многоквартирным домом, за содержание и текущий ремонт общего имущества в многоквартирном доме, а также за 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доме), взноса на капитальный ремонт общего имущества в многоквартирном доме</a:t>
            </a:r>
            <a:endParaRPr lang="ru-RU" sz="11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5337112"/>
            <a:ext cx="8424936" cy="6480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коммунальных услуг (платы за холодную воду, горячую воду, электрическую энергию, тепловую энергию, газ, бытовой газ в баллонах, твердое топливо (в том числе за его доставку) при наличии печного отопления, платы за отведение сточных вод, обращение с твердыми коммунальными отходами) независимо от вида жилищного фонда</a:t>
            </a:r>
            <a:endParaRPr lang="ru-RU" sz="11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5949280"/>
            <a:ext cx="8424936" cy="576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установки квартирных телефонов по действующим тарифам, услуг местной телефонной связи, оказанных с использованием квартирных телефонов, абонентской платы за пользование радиотрансляционными точками, коллективными телевизионными антеннами</a:t>
            </a:r>
            <a:endParaRPr lang="ru-RU" sz="11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812360" y="1124744"/>
            <a:ext cx="0" cy="1836204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3"/>
          </p:cNvCxnSpPr>
          <p:nvPr/>
        </p:nvCxnSpPr>
        <p:spPr>
          <a:xfrm flipH="1">
            <a:off x="7166576" y="1448780"/>
            <a:ext cx="645784" cy="0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7166576" y="2184278"/>
            <a:ext cx="645784" cy="0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7166576" y="2948988"/>
            <a:ext cx="645784" cy="0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8395" y="4419010"/>
            <a:ext cx="0" cy="18362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5" idx="1"/>
          </p:cNvCxnSpPr>
          <p:nvPr/>
        </p:nvCxnSpPr>
        <p:spPr>
          <a:xfrm>
            <a:off x="328395" y="4887112"/>
            <a:ext cx="28316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14609" y="5589240"/>
            <a:ext cx="28316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39212" y="6237312"/>
            <a:ext cx="283165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30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49432" y="-2738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Социальная защита членов семей военнослужащих,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потерявших кормильца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760" y="476672"/>
            <a:ext cx="8892480" cy="576000"/>
          </a:xfrm>
          <a:prstGeom prst="rect">
            <a:avLst/>
          </a:prstGeom>
          <a:solidFill>
            <a:schemeClr val="accent2">
              <a:alpha val="73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 на приобретение или строительство жилых помещений либо жилые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помещения, предоставляются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членам семей военнослужащих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(за исключением военнослужащих, участвовавших в </a:t>
            </a:r>
            <a:r>
              <a:rPr lang="ru-RU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накопительно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-ипотечной системе жилищного обеспечения военнослужащих), погибших (умерших) в период прохождения военной службы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40143" y="1052736"/>
            <a:ext cx="7028126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 от общей продолжительности военной службы, имевших основания для признания нуждающимися в жилых помещениях, установленные статьей 51 Жилищного кодекса Российской Федерации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40144" y="1484784"/>
            <a:ext cx="7028126" cy="6922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 от общей продолжительности военной службы в случае, если основания для признания таких членов семей нуждающимися в жилых помещениях, установленные статьей 51 Жилищного кодекса Российской Федерации, возникли вследствие рождения в этих семьях детей после гибели (смерти) указанных военнослужащих, в отношении которых отцовство установлено в соответствии с пунктом 2 статьи 48 Семейного кодекса Российской Федерации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40143" y="2168968"/>
            <a:ext cx="7028126" cy="97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членам семей граждан, проходивших военную службу по контракту и погибших (умерших) после увольнения с военной службы по достижении ими предельного возраста пребывания на военной службе, по состоянию здоровья или в связи с организационно-штатными мероприятиями, общая продолжительность военной службы которых составляет 10 лет и более, а при общей продолжительности военной службы 20 лет и более вне зависимости от основания увольнения, признанных нуждающимися в жилых помещениях в соответствии с настоящим Федеральным законом до гибели (смерти) гражданина, уволенного с военной службы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760" y="3212976"/>
            <a:ext cx="8892480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Гарантии по оказанию медицинской помощи и санаторно-курортному лечению (с оплатой 50 процентов стоимости путевки в санаторно-курортные организации федеральных органов исполнительной власти и федеральных государственных органов, в которых федеральным законом предусмотрена военная служба), а также право на проезд на безвозмездной основе один раз в год железнодорожным, воздушным, водным и автомобильным (за исключением такси) транспортом к месту санаторно-курортного лечения и обратно предоставляется следующим категориям граждан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3122" y="4149080"/>
            <a:ext cx="7488832" cy="25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членам семей военнослужащих, потерявшим кормильца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3122" y="4365104"/>
            <a:ext cx="7488832" cy="36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родителям, достигшим пенсионного возраста, и родителям-инвалидам старших и высших офицеров, погибших (умерших) в период прохождения ими военной службы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3122" y="4725144"/>
            <a:ext cx="7488832" cy="64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родителям, достигшим пенсионного возраста, родителям-инвалидам и членам семей старших и высших офицеров, погибших (умерших) после увольнения с военной службы по достижении ими предельного возраста пребывания на военной службе, состоянию здоровья или в связи с организационно-штатными мероприятиями, имевших общую продолжительность военной службы 20 лет и более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3122" y="5373144"/>
            <a:ext cx="7488832" cy="36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родителям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супругам и несовершеннолетним детям военнослужащих, погибших (умерших) при исполнении обязанностей военной службы, предоставляется преимущественное право на социальное обслуживание и медицинское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628" y="5805264"/>
            <a:ext cx="8982744" cy="972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just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семей военнослужащих, потерявшие кормильца, не могут быть выселены из занимаемых ими жилых помещений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 безвозмездного предоставления им другого благоустроенного жилого помещения в случае прекращения членами семей трудовых отношений с соответствующими организациями. За ними после гибели (смерти) военнослужащего, сохраняется право на улучшение жилищных условий в соответствии с федеральными законами и иными нормативными правовыми актами Российской Федерации.</a:t>
            </a:r>
          </a:p>
          <a:p>
            <a:pPr indent="457200" algn="just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Ремонт индивидуальных жилых домов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принадлежащих членам семей военнослужащих, потерявшим кормильца, осуществляется по нормам и в порядке, установленным Правительством Российской Федерации.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827585" y="1340768"/>
            <a:ext cx="720079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27584" y="1844824"/>
            <a:ext cx="720079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827584" y="1110282"/>
            <a:ext cx="0" cy="1454622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691954" y="4275080"/>
            <a:ext cx="720079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418578" y="4149080"/>
            <a:ext cx="11379" cy="138894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691953" y="4529980"/>
            <a:ext cx="720079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701253" y="5012538"/>
            <a:ext cx="720079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709878" y="5538020"/>
            <a:ext cx="720079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27585" y="2564904"/>
            <a:ext cx="720079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5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4720" y="116632"/>
            <a:ext cx="1954560" cy="706090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ОГЛАВЛЕНИЕ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25296"/>
              </p:ext>
            </p:extLst>
          </p:nvPr>
        </p:nvGraphicFramePr>
        <p:xfrm>
          <a:off x="1524000" y="1268760"/>
          <a:ext cx="6096000" cy="2966720"/>
        </p:xfrm>
        <a:graphic>
          <a:graphicData uri="http://schemas.openxmlformats.org/drawingml/2006/table">
            <a:tbl>
              <a:tblPr firstRow="1" bandRow="1"/>
              <a:tblGrid>
                <a:gridCol w="5400600"/>
                <a:gridCol w="695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Денежное довольствие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……………………………………………………………..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3-9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жилыми помещениями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……………………………………………...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10-12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 на отдых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…………………………………………. ………………………….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здоровья и медицинская помощь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 на образование и права в области культуры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Проезд на транспорте. Почтовые отправления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…………………………………...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Пенсионное обеспечение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…………………………………………………………...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7-18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защита членов семей военнослужащих, потерявших кормильца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0321" y="44624"/>
            <a:ext cx="9144000" cy="11233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Денежное довольствие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Денежное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довольствие военнослужащих, проходящих военную службу по контракту, является основным средством их материального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и стимулирования исполнения обязанностей военной службы.</a:t>
            </a:r>
          </a:p>
          <a:p>
            <a:pPr indent="450000" algn="just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Денежное довольствие военнослужащего, проходящего военную службу по контракту, состоит из месячного оклада в соответствии с присвоенным воинским званием и месячного оклада в соответствии с занимаемой воинской должностью, которые составляют оклад месячного денежного содержания военнослужащего, и из ежемесячных и иных дополнительных выплат.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87500"/>
              </p:ext>
            </p:extLst>
          </p:nvPr>
        </p:nvGraphicFramePr>
        <p:xfrm>
          <a:off x="35496" y="1258650"/>
          <a:ext cx="6048672" cy="533870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171928"/>
                <a:gridCol w="876744"/>
              </a:tblGrid>
              <a:tr h="31815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Размеры окладов по типовым воинским должностям военнослужащих, проходящих военную службу по контракту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типовой воинской должности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Оклад (рублей</a:t>
                      </a:r>
                      <a:r>
                        <a:rPr lang="ru-RU" sz="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 мотострелкового (танкового) корпуса, начальник управления в управлении объединенного стратегического командования военного округа (Северного флота)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39162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497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Командир: мотострелковой (танковой) дивизии, дивизии войск национальной гвардии Российской Федерации; начальник спасательного центра </a:t>
                      </a:r>
                      <a:r>
                        <a:rPr lang="ru-RU" sz="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Министерства Российской Федерации по делам гражданской обороны, чрезвычайным ситуациям и ликвидации последствий стихийных бедствий </a:t>
                      </a:r>
                      <a:r>
                        <a:rPr lang="ru-RU" sz="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российского национального корпуса чрезвычайного гуманитарного реагирования)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36752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159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Начальник отдела в управлении объединенного стратегического командования военного округа (Северного флота)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35548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Командир: мотострелковой (танковой) бригады; начальник отдела в управлении общевойсковой армии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34944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27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Командир: мотострелкового (танкового) полка, полка войск национальной гвардии Российской Федерации; начальник спасательного центра </a:t>
                      </a:r>
                      <a:r>
                        <a:rPr lang="ru-RU" sz="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Министерства Российской Федерации по делам гражданской обороны, чрезвычайным ситуациям и ликвидации последствий стихийных бедствий 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31933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227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офицер в управлении объединенного стратегического командования военного округа (Северного флота)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31330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13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офицер в управлении общевойсковой армии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30728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147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Офицер в управлении объединенного стратегического командования военного округа (Северного флота)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30125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13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Офицер в управлении общевойсковой армии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29523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389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Командир: мотострелкового (танкового) батальона, ракетного (артиллерийского) дивизиона, стрелкового батальона войск национальной гвардии Российской Федерации, спасательного отряда </a:t>
                      </a:r>
                      <a:r>
                        <a:rPr lang="ru-RU" sz="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Министерства Российской Федерации по делам гражданской обороны, чрезвычайным ситуациям и ликвидации последствий стихийных бедствий 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28922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303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Командир: мотострелковой (танковой, спасательной) роты, зенитно-ракетной батареи, стрелковой роты войск национальной гвардии Российской Федерации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26510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27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Командир: мотострелкового (танкового, спасательного) взвода, стрелкового взвода войск национальной гвардии Российской Федерации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24100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27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Командир отделения: в мотострелковом (танковом, спасательном) взводе, в стрелковом взводе войск национальной гвардии Российской Федерации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18076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497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Первичные воинские должности солдат и матросов, проходящих военную службу по контракту (за исключением воинских должностей курсантов военных профессиональных образовательных организаций, военных образовательных организаций высшего образования)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12052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  <a:tr h="7469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Курсант военной профессиональной образовательной организации, военной образовательной организации высшего образования (для военнослужащих из числа граждан, не проходивших военную службу до поступления на обучение в военные профессиональные образовательные организации, военные образовательные организации высшего образования либо поступивших на обучение в эти образовательные организации из запаса)</a:t>
                      </a:r>
                      <a:endParaRPr lang="ru-RU" sz="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8437</a:t>
                      </a:r>
                      <a:endParaRPr lang="ru-RU" sz="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640" marR="3764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88725"/>
              </p:ext>
            </p:extLst>
          </p:nvPr>
        </p:nvGraphicFramePr>
        <p:xfrm>
          <a:off x="6188723" y="1275420"/>
          <a:ext cx="2918765" cy="524992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135764"/>
                <a:gridCol w="783001"/>
              </a:tblGrid>
              <a:tr h="336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Воинское звание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Оклад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(рублей)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838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Полковник, капитан 1 ранга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15 667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418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Подполковник, капитан 2 ранга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14 462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Майор, капитан 3 ранга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13 860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Капитан, капитан-лейтенант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13 255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лейтенант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12 654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Лейтенант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12 052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Младший лейтенант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11 449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прапорщик, старший мичман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10 244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Прапорщик, мичман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9 641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Старшина, главный корабельный старшина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9 040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сержант, главный старшина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8 437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Сержант, старшина 1 статьи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7 834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Младший сержант, старшина 2 статьи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7 233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Ефрейтор, старший матрос</a:t>
                      </a:r>
                      <a:endParaRPr lang="ru-RU" sz="9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6 628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3211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Рядовой, матрос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6 026</a:t>
                      </a:r>
                      <a:endParaRPr lang="ru-RU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95836" y="6597352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* ОДС - оклад 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месячного денежного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содержания</a:t>
            </a:r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309419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085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Ежемесячные  и иные надбавки</a:t>
            </a:r>
          </a:p>
          <a:p>
            <a:pPr marL="171450" indent="-432000" algn="just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Военнослужащим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по контракту ежемесячные дополнительные выплаты выплачиваются со дня вступления в исполнение (временное исполнение) обязанностей по воинской должности и по день освобождения от исполнения обязанностей по занимаемой (временно исполняемой) воинской должности (сдачи дел и должности), а в случае проведения организационно-штатных мероприятий - по день освобождения от исполнения обязанностей по занимаемой (временно исполняемой) воинской должности (сдачи дел и должности), но не позднее дня окончания организационно-штатных мероприятий, указанного в правовом акте Министерства обороны Российской Федерации о проведении этих организационно-штатных мероприятий.</a:t>
            </a:r>
          </a:p>
          <a:p>
            <a:pPr marL="171450" indent="-432000" algn="just">
              <a:buFont typeface="Arial" pitchFamily="34" charset="0"/>
              <a:buChar char="•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Военнослужащим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, имеющим право на увеличение (повышение) окладов по воинским должностям (на оклады по воинским должностям с учетом коэффициентов), выплата надбавок производится исходя из окладов по воинским должностям с учетом этих увеличений (повышений, коэффициентов).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907522"/>
              </p:ext>
            </p:extLst>
          </p:nvPr>
        </p:nvGraphicFramePr>
        <p:xfrm>
          <a:off x="3131840" y="1772817"/>
          <a:ext cx="1728192" cy="417646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0103"/>
                <a:gridCol w="808089"/>
              </a:tblGrid>
              <a:tr h="61418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Ежемесячная надбавка за выслугу лет к ОДС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1348">
                <a:tc>
                  <a:txBody>
                    <a:bodyPr/>
                    <a:lstStyle/>
                    <a:p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выслуге </a:t>
                      </a:r>
                      <a:b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2 до 5 лет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процентов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6005">
                <a:tc>
                  <a:txBody>
                    <a:bodyPr/>
                    <a:lstStyle/>
                    <a:p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выслуге </a:t>
                      </a:r>
                      <a:b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5 до 10 лет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процентов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6005">
                <a:tc>
                  <a:txBody>
                    <a:bodyPr/>
                    <a:lstStyle/>
                    <a:p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выслуге </a:t>
                      </a:r>
                      <a:b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10 до 15 лет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процентов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6005">
                <a:tc>
                  <a:txBody>
                    <a:bodyPr/>
                    <a:lstStyle/>
                    <a:p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выслуге </a:t>
                      </a:r>
                      <a:b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15 до 20 лет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процентов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16005">
                <a:tc>
                  <a:txBody>
                    <a:bodyPr/>
                    <a:lstStyle/>
                    <a:p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выслуге </a:t>
                      </a:r>
                      <a:b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20 до 25 лет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процентов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06908">
                <a:tc>
                  <a:txBody>
                    <a:bodyPr/>
                    <a:lstStyle/>
                    <a:p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выслуге </a:t>
                      </a:r>
                      <a:b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9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25 лет и более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процентов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217606"/>
              </p:ext>
            </p:extLst>
          </p:nvPr>
        </p:nvGraphicFramePr>
        <p:xfrm>
          <a:off x="179512" y="1772816"/>
          <a:ext cx="2826060" cy="24640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088"/>
                <a:gridCol w="2033972"/>
              </a:tblGrid>
              <a:tr h="65282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Ежемесячная надбавка за классную квалификацию (квалификационную категорию, квалификационный класс) к окладу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воинской должности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3353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процентов 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третий класс (квалификационную категорию)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4408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процентов 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второй класс (квалификационную категорию)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7003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процентов 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первый класс (квалификационную категорию)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70030">
                <a:tc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процентов 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 класс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мастера (квалификационную категорию)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942907"/>
              </p:ext>
            </p:extLst>
          </p:nvPr>
        </p:nvGraphicFramePr>
        <p:xfrm>
          <a:off x="179512" y="4365104"/>
          <a:ext cx="2826060" cy="2057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22197"/>
                <a:gridCol w="2003863"/>
              </a:tblGrid>
              <a:tr h="58246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Ежемесячная надбавка за работу со сведениями, составляющими государственную тайну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8440"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 процентов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за работу со сведениями, имеющими степень секретности «секретно»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37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 процентов</a:t>
                      </a:r>
                    </a:p>
                    <a:p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работу со сведениями, имеющими степень секретности «совершенно секретно»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37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 процентов</a:t>
                      </a:r>
                    </a:p>
                    <a:p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 работу со сведениями, имеющими степень секретности «особой важности»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932040" y="1916832"/>
            <a:ext cx="4176464" cy="4752528"/>
          </a:xfrm>
          <a:prstGeom prst="rect">
            <a:avLst/>
          </a:prstGeom>
          <a:noFill/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932040" y="1916832"/>
            <a:ext cx="4104456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Премия за добросовестное и эффективное исполнение должностных обязанностей 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1) Устанавливается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 размере до трех окладов денежного содержания (в расчете на год).</a:t>
            </a:r>
          </a:p>
          <a:p>
            <a:pPr indent="4572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2) Премия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выплачивается ежемесячно либо ежеквартально. Выплата премии производится одновременно с выплатой денежного довольствия в месяц, следующий за месяцем (кварталом), за который выплачивается премия, и в декабре - за декабрь (IV квартал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). </a:t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ОДС х 0,25 = (в месяц военнослужащему 25 %) (до 3 ОДС в год, </a:t>
            </a:r>
            <a:br>
              <a:rPr lang="ru-RU" sz="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до 25 % включительно в месяц), при неполном месяце военной службы пропорционально прослуженным дням.</a:t>
            </a:r>
          </a:p>
          <a:p>
            <a:pPr indent="457200" algn="just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Ежегодная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материальная помощь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ыплачивается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военнослужащим, проходящим военную службу по контракту, в размере не менее одного месячного оклада денежного содержания военнослужащего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 ОДС – 1 раз в год.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932040" y="3717032"/>
            <a:ext cx="4176464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932040" y="4437112"/>
            <a:ext cx="4176464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32040" y="4499535"/>
            <a:ext cx="417646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квалификационный уровень физической подготовленности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выполнившим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второй квалификационный уровень физической подготовленности - 15 процентов;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выполнившим первый квалификационный уровень физической подготовленности - 30 процентов;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выполнившим высший квалификационный уровень физической подготовленности - 70 процентов;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выполнившим или подтвердившим первый спортивный разряд по одному из военно-прикладных видов спорта - 80 процентов;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выполнившим или подтвердившим спортивный разряд канди­дата в мастера спорта по одному из военно-прикладных видов спорта-90 процентов;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имеющим спортивные звания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«Мастер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спорта России (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СССР)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международного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класса», «Мастер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спорта России (СССР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)»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- 100 процентов;</a:t>
            </a:r>
          </a:p>
          <a:p>
            <a:pPr algn="just"/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имеющим почетное спортивное звание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«Заслуженный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мастер спорта России (СССР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)»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- 100 процентов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95836" y="6597352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* ОДС - оклад 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месячного денежного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содержания</a:t>
            </a:r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9862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3001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836" y="6597352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* ОДС - оклад 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месячного денежного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содержания</a:t>
            </a:r>
            <a:endParaRPr lang="ru-RU" sz="1000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44812" y="116632"/>
            <a:ext cx="4392488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надбавка за особые условия военной службы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476672"/>
            <a:ext cx="5688632" cy="3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Несущим боевое дежурство (дежурство в дежурных боевых сменах)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63788" y="806540"/>
            <a:ext cx="3384376" cy="21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и более суток в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 – 30 % 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3788" y="1016760"/>
            <a:ext cx="3384376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5 суток в месяц – 15 %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68108" y="1268760"/>
            <a:ext cx="3380056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 каждые 3 суток (боевой службы) - 2 суток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отдыха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27784" y="2774952"/>
            <a:ext cx="4752528" cy="64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 участие в учениях, походах кораблей, в отработке задач боевой и учебно-боевой подготовки в полевых условиях, в других мероприятиях вне пункта постоянной дислокации воинской части по перечню определяемому Министром обороны Российской Федерации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82050" y="3429000"/>
            <a:ext cx="411023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60 процентов оклада по воинской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должности (2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оклада по воинской должности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день участия в указанных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мероприятиях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4812" y="3861048"/>
            <a:ext cx="7283572" cy="396000"/>
          </a:xfrm>
          <a:prstGeom prst="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надбавка за особые достижения в службе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проходящим военную службу по контракту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727684" y="4257120"/>
            <a:ext cx="4644516" cy="25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Занимающим воинские должности водителей (категории – «С», «Д», «СЕ»)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519771" y="4509120"/>
            <a:ext cx="3384376" cy="324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algn="just">
              <a:buClr>
                <a:srgbClr val="000000"/>
              </a:buClr>
              <a:buSzPts val="750"/>
              <a:buFont typeface="Arial" pitchFamily="34" charset="0"/>
              <a:buChar char="•"/>
              <a:tabLst>
                <a:tab pos="103505" algn="l"/>
              </a:tabLst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30% (при отсутствии нарушений Правил дорожного движения в прошедшем календарном году).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727684" y="4833072"/>
            <a:ext cx="4644516" cy="324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Занимающим воинские должности, по которым штатом предусмотрены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-4 тарифные разряды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9771" y="5157192"/>
            <a:ext cx="3384376" cy="21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50 % 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331640" y="1484784"/>
            <a:ext cx="5688632" cy="3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исполнении должностных обязанностей применяют знания иностранных языков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663788" y="1802983"/>
            <a:ext cx="3384376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западного языка-10%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663788" y="2024872"/>
            <a:ext cx="3384376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 восточного или 2 иностранных языков-20% 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67744" y="2348880"/>
            <a:ext cx="6185449" cy="432000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надбавка за выполнение задач, непосредственно связанных с риском для жизни и здоровья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мирное время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267744" y="5481272"/>
            <a:ext cx="6185449" cy="396000"/>
          </a:xfrm>
          <a:prstGeom prst="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Подъемное пособие при переезде к новому месту службу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095836" y="5899848"/>
            <a:ext cx="3384376" cy="324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algn="just">
              <a:buClr>
                <a:srgbClr val="000000"/>
              </a:buClr>
              <a:buSzPts val="750"/>
              <a:buFont typeface="Arial" pitchFamily="34" charset="0"/>
              <a:buChar char="•"/>
              <a:tabLst>
                <a:tab pos="103505" algn="l"/>
              </a:tabLst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ОДС – на военнослужащего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095836" y="6227224"/>
            <a:ext cx="3384376" cy="324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¼ ОДС - за каждого члена семьи военнослужащего.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043608" y="476672"/>
            <a:ext cx="10010" cy="118756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3" idx="1"/>
          </p:cNvCxnSpPr>
          <p:nvPr/>
        </p:nvCxnSpPr>
        <p:spPr>
          <a:xfrm>
            <a:off x="1043608" y="638672"/>
            <a:ext cx="2880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28" idx="1"/>
          </p:cNvCxnSpPr>
          <p:nvPr/>
        </p:nvCxnSpPr>
        <p:spPr>
          <a:xfrm>
            <a:off x="1053618" y="1646784"/>
            <a:ext cx="27802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362116" y="810580"/>
            <a:ext cx="0" cy="58418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362116" y="953072"/>
            <a:ext cx="2880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403648" y="4200785"/>
            <a:ext cx="0" cy="794347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403648" y="4362785"/>
            <a:ext cx="28803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771800" y="5866547"/>
            <a:ext cx="5005" cy="53579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2771800" y="6028547"/>
            <a:ext cx="28803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362116" y="1135424"/>
            <a:ext cx="2880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375756" y="1383267"/>
            <a:ext cx="2880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339752" y="1799241"/>
            <a:ext cx="0" cy="333615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2339752" y="1916832"/>
            <a:ext cx="2880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353392" y="2132856"/>
            <a:ext cx="28803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409494" y="2780880"/>
            <a:ext cx="0" cy="333615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21" idx="1"/>
          </p:cNvCxnSpPr>
          <p:nvPr/>
        </p:nvCxnSpPr>
        <p:spPr>
          <a:xfrm>
            <a:off x="2409494" y="3098952"/>
            <a:ext cx="21829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2771800" y="3422952"/>
            <a:ext cx="5005" cy="227476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2763760" y="3650428"/>
            <a:ext cx="218290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2267744" y="4509120"/>
            <a:ext cx="0" cy="216024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2267744" y="4725144"/>
            <a:ext cx="21829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>
            <a:off x="2267744" y="5139052"/>
            <a:ext cx="4748" cy="162156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272492" y="5301208"/>
            <a:ext cx="21829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403648" y="4995132"/>
            <a:ext cx="288032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2780184" y="6402344"/>
            <a:ext cx="28803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56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206515" y="3537352"/>
            <a:ext cx="8730970" cy="306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Специальная социальная выплата за нормативную смену военнослужащим, оказывающим медицинскую помощь (участвующим в оказании, обеспечивающих </a:t>
            </a:r>
            <a:endParaRPr lang="ru-RU" sz="9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медицинской помощи) по диагностике и лечению новой </a:t>
            </a:r>
            <a:r>
              <a:rPr lang="ru-RU" sz="9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инфекции (</a:t>
            </a:r>
            <a:r>
              <a:rPr lang="en-US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endParaRPr lang="ru-RU" sz="95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49225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Оказывающие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скорую медицинскую помощь: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Врачи - 2430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медперсонал - 1215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медперсонал - 950 рублей.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Выполняющие 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обязанности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приему 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вызовов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- 600 </a:t>
            </a:r>
            <a:r>
              <a:rPr lang="ru-RU" sz="9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endParaRPr lang="ru-RU" sz="9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Оказывающие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специализированную медицинскую помощь в стационарных условиях: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Врачи - 3880 рублей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9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медперсонал - 2430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медперсонал - 1215 рублей.</a:t>
            </a: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67640" algn="l"/>
              </a:tabLst>
            </a:pPr>
            <a:endParaRPr lang="ru-RU" sz="9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67640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Оказывающие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первичную медицинскую помощь, не оказывающие 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медицинскую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помощь, но контактирующие с пациентами с установленным диагнозом </a:t>
            </a:r>
            <a:r>
              <a:rPr lang="en-US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COVID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выполнении должностных обязанностей: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Врачи - 2430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медперсонал -1215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медперсонал - 950 рублей.</a:t>
            </a: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89230" algn="l"/>
              </a:tabLst>
            </a:pPr>
            <a:endParaRPr lang="ru-RU" sz="9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89230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Осуществляющие санитарно-</a:t>
            </a:r>
            <a:r>
              <a:rPr lang="ru-RU" sz="9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эпедемические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(профилактические) мероприятия и мероприятия по их обеспечению по противодействию распространения </a:t>
            </a:r>
            <a:r>
              <a:rPr lang="en-US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COVID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19:</a:t>
            </a:r>
            <a:endParaRPr lang="ru-RU" sz="9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Врачи - 3880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медперсонал - 2430 рублей;</a:t>
            </a: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Младший медперсонал - 1215 рублей.</a:t>
            </a: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89230" algn="l"/>
              </a:tabLst>
            </a:pPr>
            <a:endParaRPr lang="ru-RU" sz="9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89230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Водители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 скорой медицинской помощи, члены летных экипажей воздушных судов, осуществляющие </a:t>
            </a:r>
            <a:r>
              <a:rPr lang="ru-RU" sz="9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авиамедицинскую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эвакуацию пациентов </a:t>
            </a:r>
            <a:endParaRPr lang="ru-RU" sz="9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ts val="800"/>
              </a:lnSpc>
              <a:spcAft>
                <a:spcPts val="0"/>
              </a:spcAft>
              <a:buClr>
                <a:srgbClr val="000000"/>
              </a:buClr>
              <a:buSzPts val="750"/>
              <a:tabLst>
                <a:tab pos="189230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en-US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COV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9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-19 -1215 </a:t>
            </a:r>
            <a:r>
              <a:rPr lang="ru-RU" sz="9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рублей.</a:t>
            </a:r>
            <a:endParaRPr lang="ru-RU" sz="95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848021"/>
              </p:ext>
            </p:extLst>
          </p:nvPr>
        </p:nvGraphicFramePr>
        <p:xfrm>
          <a:off x="1223628" y="2026920"/>
          <a:ext cx="6696744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1851110"/>
                <a:gridCol w="4845634"/>
              </a:tblGrid>
              <a:tr h="74512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Оплата служебных командировок на территории Российской Федерации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Суточные </a:t>
                      </a: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- 300 рублей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Суточные - 100 рублей (при организации питания)</a:t>
                      </a:r>
                      <a:endParaRPr lang="ru-RU" sz="1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</a:t>
                      </a: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жилья, по </a:t>
                      </a:r>
                      <a:r>
                        <a:rPr lang="ru-RU" sz="1000" spc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факту - не </a:t>
                      </a: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стоимости 1-комнатного (1 -местного) номера, занимающим должности, подлежащие замещению высшими офицерами-не более стоимости </a:t>
                      </a:r>
                      <a:r>
                        <a:rPr lang="ru-RU" sz="1000" spc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2-комнатного </a:t>
                      </a: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номера.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893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Оплата служебных командировок на территории иностранных государств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37 до 91 доллара США.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6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питании на месте - 30% нормы.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95836" y="6597352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* ОДС - оклад 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месячного денежного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содержания</a:t>
            </a:r>
            <a:endParaRPr lang="ru-RU" sz="1000" i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6972"/>
              </p:ext>
            </p:extLst>
          </p:nvPr>
        </p:nvGraphicFramePr>
        <p:xfrm>
          <a:off x="107504" y="260648"/>
          <a:ext cx="504056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792088"/>
              </a:tblGrid>
              <a:tr h="2641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Единовременное поощрение при награждении государственными наградами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479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поощрении Правительством РФ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479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поощрении Президентом РФ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479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присвоении почетных званий РФ и награждении знаками отличия РФ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479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награждении орденами и медалями РФ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3681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награждении знаком особого отличия - медалью «Золотая Звезда»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10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46919"/>
              </p:ext>
            </p:extLst>
          </p:nvPr>
        </p:nvGraphicFramePr>
        <p:xfrm>
          <a:off x="5220072" y="260648"/>
          <a:ext cx="3816424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946"/>
                <a:gridCol w="1122478"/>
              </a:tblGrid>
              <a:tr h="69559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Единовременное пособие при увольнении с военной службы военнослужащих, проходивших военную службу по контракту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498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Менее 20 календарных лет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498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Более 20 календарных лет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3060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Награжденным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государственными наградами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</a:t>
                      </a:r>
                      <a:b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ОДС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09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2882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Военнослужащим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, проходящим военную службу в воинских формированиях, дислоцированных за пределами территории Российской Федерации, а также военнослужащим, выполняющим задачи в условиях чрезвычайного положения, при вооруженных конфликтах, участвующим в контртеррористических операциях и обеспечивающим правопорядок и общественную безопасность на отдельных территориях Российской Федерации, устанавливаются повышающие коэффициенты или надбавки к денежному довольствию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630902"/>
              </p:ext>
            </p:extLst>
          </p:nvPr>
        </p:nvGraphicFramePr>
        <p:xfrm>
          <a:off x="665566" y="836712"/>
          <a:ext cx="7812868" cy="194310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6033097"/>
                <a:gridCol w="1779771"/>
              </a:tblGrid>
              <a:tr h="150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государств, на территориях которых дислоцированы воинские формирования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коэффициента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Азербайджанская Республика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Киргизская Республика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Абхазия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Армения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Белоруссия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Казахстан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Молдова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Таджикистан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  <a:tr h="150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 Южная Осетия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3548" y="2996952"/>
            <a:ext cx="8136904" cy="43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Военнослужащим, проходящим военную службу по контракту, при выполнении задач в условиях чрезвычайного положения, при вооруженных конфликтах, к денежному довольствию устанавливается повышающий коэффициент в размере 1,5.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501008"/>
            <a:ext cx="705678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Военнослужащим, проходящим военную службу по контракту за пределами территории Российской Федерации, денежное довольствие выплачивается в иностранной валюте и в рублях в случаях, размерах и порядке, которые определяются нормативными правовыми актами Президента Российской Федерации и (или) нормативными правовыми актами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44666"/>
              </p:ext>
            </p:extLst>
          </p:nvPr>
        </p:nvGraphicFramePr>
        <p:xfrm>
          <a:off x="224392" y="4293096"/>
          <a:ext cx="8695217" cy="2286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695217"/>
              </a:tblGrid>
              <a:tr h="343837"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Военнослужащим, проходящим военную службу по </a:t>
                      </a:r>
                      <a:r>
                        <a:rPr lang="ru-RU" sz="1000" b="1" u="non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контракту в районах Крайнего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Севера и приравненных к ним местностях, а также в других местностях с неблагоприятными климатическими или экологическими условиями, в том числе в отдаленных местностях, высокогорных районах, пустынных и безводных местностях, денежное довольствие выплачивается с учетом коэффициентов и процентных надбавок.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районов (местностей), отнесенных к I группе территорий, - 10 процентов за первые 6 </a:t>
                      </a:r>
                      <a:r>
                        <a:rPr lang="ru-RU" sz="10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месяцев стажа</a:t>
                      </a:r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с увеличением на 10 процентов за каждые последующие б месяцев стажа, но не более 100 процентов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районов (местностей), отнесенных ко 11 группе территорий, - 10 процентов за первые б месяцев стажа, с увеличением на 10 процентов за каждые последующие 6 месяцев стажа, а по достижении размера надбавки в 60 процентов - с увеличением на 10 процентов за каждый последующий год стажа, но не более 80 процентов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районов (местностей), отнесенных к Ш группе территорий, - 10 процентов за первый год стажа, с увеличением на 10 процентов за каждый последующий год стажа, но не более 50 процентов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837">
                <a:tc>
                  <a:txBody>
                    <a:bodyPr/>
                    <a:lstStyle/>
                    <a:p>
                      <a:r>
                        <a:rPr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районов (местностей), отнесенных к IV группе территорий, - 10 процентов за первый год стажа, с увеличением на 10 процентов за каждые 2 последующих года стажа, но не более 30 процентов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95836" y="6597352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* ОДС - оклад </a:t>
            </a: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месячного денежного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содержания</a:t>
            </a:r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1960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5" y="926744"/>
            <a:ext cx="4464496" cy="58866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926744"/>
            <a:ext cx="4320480" cy="58146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4896168" y="980728"/>
            <a:ext cx="1224000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3 131 240,00 руб.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04480" y="980728"/>
            <a:ext cx="1224000" cy="7200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697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594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,34 руб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11736" y="1088784"/>
            <a:ext cx="684000" cy="396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78 293,23 руб</a:t>
            </a:r>
            <a:r>
              <a:rPr lang="ru-RU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1616" y="1088784"/>
            <a:ext cx="684000" cy="396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313 172,92 руб</a:t>
            </a:r>
            <a:r>
              <a:rPr lang="ru-RU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38698"/>
            <a:ext cx="3586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Меры социальной поддержки при получении ранения (военной травмы) при исполнении обязанностей военной службы, а также в случае установления инвалидности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8064" y="138698"/>
            <a:ext cx="3586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Меры социальной поддержки членам семьи военнослужащих, погибших при исполнении обязанностей военной службы</a:t>
            </a:r>
          </a:p>
        </p:txBody>
      </p:sp>
    </p:spTree>
    <p:extLst>
      <p:ext uri="{BB962C8B-B14F-4D97-AF65-F5344CB8AC3E}">
        <p14:creationId xmlns:p14="http://schemas.microsoft.com/office/powerpoint/2010/main" val="404928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4060" y="44624"/>
            <a:ext cx="32158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жилыми помещениями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3708" y="510888"/>
            <a:ext cx="5256584" cy="36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Накопительно</a:t>
            </a: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ипотечная система  жилищного обеспечения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4172" y="870928"/>
            <a:ext cx="8035656" cy="82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ts val="1000"/>
              </a:lnSpc>
              <a:buFont typeface="Arial" pitchFamily="34" charset="0"/>
              <a:buChar char="•"/>
            </a:pP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достижении общей продолжительности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военной службы по контракту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трех лет, военнослужащие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включаются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Министерством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обороны Российской Федерации в реестр участников 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НИС; </a:t>
            </a:r>
          </a:p>
          <a:p>
            <a:pPr>
              <a:lnSpc>
                <a:spcPts val="1000"/>
              </a:lnSpc>
            </a:pP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lnSpc>
                <a:spcPts val="1000"/>
              </a:lnSpc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менее чем через три года участия в НИС 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участник имеет право на заключение с уполномоченным федеральным органом договора целевого жилищного займа в целях приобретения жилого помещения, уплаты первоначального взноса при приобретении с использованием ипотечного кредита (займа) жилого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помещения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769296"/>
            <a:ext cx="7920880" cy="39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использование накоплений, учтенных на именном накопительном счете участника НИС возникает у военнослужащих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учетом общей продолжительности военной службы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945070" y="2167072"/>
            <a:ext cx="6083314" cy="28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общая продолжительность военной службы, в том числе в льготном исчислении, двадцать лет и более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943708" y="2455104"/>
            <a:ext cx="6084676" cy="32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увольнение военнослужащего, общая продолжительность военной службы которого составляет десять лет и более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881423" y="2779176"/>
            <a:ext cx="4218969" cy="32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достижении предельного возраста пребывания на военной службе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81423" y="3103176"/>
            <a:ext cx="4218969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состоянию здоровья - в связи с признанием его военно-врачебной комиссией ограниченно годным к военной службе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81423" y="3463216"/>
            <a:ext cx="4218969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связи с организационно-штатными мероприятиями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881423" y="3679240"/>
            <a:ext cx="4218969" cy="21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семейным обстоятельствам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18626" y="3895264"/>
            <a:ext cx="6084676" cy="432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 учета календарной выслуги лет возникает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случае исключения участника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накопительно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-ипотечной системы из списков личного состава воинской части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903077" y="4327312"/>
            <a:ext cx="6084676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военнослужащего - при увольнении по состоянию здоровья - в связи с признанием его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военно-врачебной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комиссией не годным к военной службе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903078" y="4687352"/>
            <a:ext cx="6084676" cy="5418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членов семьи - в случае исключения участника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накопительно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-ипотечной системы из списков личного состава воинской части в связи с его гибелью или смертью, признанием его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установленном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законом порядке безвестно отсутствующим или объявлением его умершим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08616" y="2201288"/>
            <a:ext cx="10010" cy="27569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08616" y="2311088"/>
            <a:ext cx="11944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08615" y="2599120"/>
            <a:ext cx="11944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13242" y="4543336"/>
            <a:ext cx="11944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18626" y="4950515"/>
            <a:ext cx="119446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214285" y="2815144"/>
            <a:ext cx="0" cy="936104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208853" y="2959160"/>
            <a:ext cx="67257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214285" y="3245148"/>
            <a:ext cx="67257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214285" y="3535224"/>
            <a:ext cx="67257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214285" y="3751248"/>
            <a:ext cx="67257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413538" y="5445224"/>
            <a:ext cx="8316924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семей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военнослужащих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исключением военнослужащих, участвовавших в </a:t>
            </a:r>
            <a:r>
              <a:rPr lang="ru-RU" sz="1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накопительно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-ипотечной системе жилищного обеспечения военнослужащих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погибших (умерших) в период прохождения военной службы и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имевших основания для признания нуждающимися в жилых помещениях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право получение денежных средств на приобретение или строительство жилых помещений либо жилые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помещения, </a:t>
            </a:r>
            <a:r>
              <a:rPr lang="ru-RU" sz="11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 от общей продолжительности военной </a:t>
            </a:r>
            <a:r>
              <a:rPr lang="ru-RU" sz="1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службы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010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4880</Words>
  <Application>Microsoft Office PowerPoint</Application>
  <PresentationFormat>Экран (4:3)</PresentationFormat>
  <Paragraphs>420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Справочное пособие по гарантиям правовой и социальной защиты военнослужащих, граждан, уволенных с военной службы, и членов их семей</vt:lpstr>
      <vt:lpstr>ОГЛАВЛЕНИЕ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Справочное пособие военнослужащим, проходящим военную службу по контракту</dc:title>
  <dc:creator>Виталий Вадимович Васенёв</dc:creator>
  <cp:lastModifiedBy>User2</cp:lastModifiedBy>
  <cp:revision>362</cp:revision>
  <cp:lastPrinted>2023-03-24T12:07:30Z</cp:lastPrinted>
  <dcterms:created xsi:type="dcterms:W3CDTF">2023-03-20T11:49:27Z</dcterms:created>
  <dcterms:modified xsi:type="dcterms:W3CDTF">2023-04-22T06:13:29Z</dcterms:modified>
</cp:coreProperties>
</file>