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8" r:id="rId20"/>
    <p:sldId id="274" r:id="rId21"/>
    <p:sldId id="276" r:id="rId22"/>
    <p:sldId id="277" r:id="rId23"/>
    <p:sldId id="275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 varScale="1">
        <p:scale>
          <a:sx n="104" d="100"/>
          <a:sy n="104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7B6F-8902-4FD0-B0B4-59106E7C2360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8F53D-0FC6-49C0-B817-CAFECC5CB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8A79F-F3F6-43FC-A029-4E19AA786094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71AB-7EE0-4E0C-B61F-75BCB0B26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509E-F010-477E-B520-43143A266626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2144-9EAE-461C-802C-FE4B76F20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F8DB-59FE-44AB-90B6-64858F50087E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F962-A9E8-4A4E-AE3C-81561DBE6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E414-9C0C-4845-B743-1F9BFE6A326D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EBBA-6D79-4891-B5D0-61B28DAE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63A8-12B9-45F0-B6A0-D747EF9F85D4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5FD9-AB6E-40D0-BED0-177EB5E29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43B2-641C-4C81-BCDB-B2A0655DFBF0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3460-5A6D-415C-BE13-115371FE0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23A9-8A0C-45E7-9C6E-FE9B5EB5700D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4408-1D90-4CE6-B9A1-2F8158D52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348EB-7176-488F-96B9-9DE5ECB14C91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C446-CE79-48F7-A6A5-E4D15619B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7A30-179F-47F8-8132-A17255118F7C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0B69-5242-454C-816C-DCE6BA200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B85D4-B6DC-4D12-9919-9D8221A7D20E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EF45-A24B-4469-BE5D-59C5D370D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8C9C-D325-4ED3-B325-826C6D8E8F9B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DAC4E-E501-4E3D-8FBA-8323781C0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3689FB-3EE8-4EBE-8454-227910D062B8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48D56-4C3B-4341-9A7F-48B9F3DD4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643313" y="257175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Решени</a:t>
            </a:r>
            <a:r>
              <a:rPr lang="ru-RU" sz="2400" b="1">
                <a:solidFill>
                  <a:srgbClr val="FF0000"/>
                </a:solidFill>
              </a:rPr>
              <a:t>е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«О бюджете </a:t>
            </a:r>
            <a:r>
              <a:rPr lang="ru-RU" sz="2400" b="1">
                <a:solidFill>
                  <a:srgbClr val="FF0000"/>
                </a:solidFill>
              </a:rPr>
              <a:t>Маркинского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сельского поселения на </a:t>
            </a:r>
            <a:r>
              <a:rPr lang="ru-RU" sz="2400" b="1">
                <a:solidFill>
                  <a:srgbClr val="FF0000"/>
                </a:solidFill>
              </a:rPr>
              <a:t>2018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год и плановый период </a:t>
            </a:r>
            <a:r>
              <a:rPr lang="ru-RU" sz="2400" b="1">
                <a:solidFill>
                  <a:srgbClr val="FF0000"/>
                </a:solidFill>
              </a:rPr>
              <a:t>2019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и </a:t>
            </a:r>
            <a:r>
              <a:rPr lang="ru-RU" sz="2400" b="1">
                <a:solidFill>
                  <a:srgbClr val="FF0000"/>
                </a:solidFill>
              </a:rPr>
              <a:t>2020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годов»</a:t>
            </a:r>
            <a:r>
              <a:rPr lang="ru-RU" sz="2400" b="1">
                <a:solidFill>
                  <a:srgbClr val="FF0000"/>
                </a:solidFill>
              </a:rPr>
              <a:t> №47 от 27.12.17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500438" y="142875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Администрация </a:t>
            </a:r>
            <a:r>
              <a:rPr lang="ru-RU" sz="2400" b="1">
                <a:solidFill>
                  <a:srgbClr val="FF0000"/>
                </a:solidFill>
              </a:rPr>
              <a:t>Маркинского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сельского поселения</a:t>
            </a:r>
          </a:p>
        </p:txBody>
      </p:sp>
      <p:pic>
        <p:nvPicPr>
          <p:cNvPr id="1028" name="Picture 4" descr="http://www.studfiles.ru/html/2706/184/html_QBkbdDTMrB.0ZfU/htmlconvd-b5pQwl_html_3bcf51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857628"/>
            <a:ext cx="184468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5213" y="6350"/>
            <a:ext cx="4753907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НЕНАЛОГОВЫЕ ДОХОДЫ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196" y="769919"/>
            <a:ext cx="3643338" cy="163121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656" y="480994"/>
            <a:ext cx="5376276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Штрафы, санкции, возмещения и ущерба</a:t>
            </a:r>
          </a:p>
        </p:txBody>
      </p:sp>
      <p:sp>
        <p:nvSpPr>
          <p:cNvPr id="23563" name="TextBox 5"/>
          <p:cNvSpPr txBox="1">
            <a:spLocks noChangeArrowheads="1"/>
          </p:cNvSpPr>
          <p:nvPr/>
        </p:nvSpPr>
        <p:spPr bwMode="auto">
          <a:xfrm>
            <a:off x="1068388" y="1341438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    Проект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   2018 год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  3,7 тыс.руб.</a:t>
            </a:r>
          </a:p>
        </p:txBody>
      </p:sp>
      <p:sp>
        <p:nvSpPr>
          <p:cNvPr id="23564" name="TextBox 6"/>
          <p:cNvSpPr txBox="1">
            <a:spLocks noChangeArrowheads="1"/>
          </p:cNvSpPr>
          <p:nvPr/>
        </p:nvSpPr>
        <p:spPr bwMode="auto">
          <a:xfrm>
            <a:off x="5724525" y="1341438"/>
            <a:ext cx="110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Monotype Corsiva" pitchFamily="66" charset="0"/>
              </a:rPr>
              <a:t>период</a:t>
            </a:r>
          </a:p>
        </p:txBody>
      </p:sp>
      <p:sp>
        <p:nvSpPr>
          <p:cNvPr id="23565" name="TextBox 7"/>
          <p:cNvSpPr txBox="1">
            <a:spLocks noChangeArrowheads="1"/>
          </p:cNvSpPr>
          <p:nvPr/>
        </p:nvSpPr>
        <p:spPr bwMode="auto">
          <a:xfrm>
            <a:off x="4356100" y="1844675"/>
            <a:ext cx="329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2019  год                  2020 год</a:t>
            </a:r>
          </a:p>
        </p:txBody>
      </p:sp>
      <p:sp>
        <p:nvSpPr>
          <p:cNvPr id="23566" name="TextBox 8"/>
          <p:cNvSpPr txBox="1">
            <a:spLocks noChangeArrowheads="1"/>
          </p:cNvSpPr>
          <p:nvPr/>
        </p:nvSpPr>
        <p:spPr bwMode="auto">
          <a:xfrm>
            <a:off x="4500563" y="2205038"/>
            <a:ext cx="4376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</a:t>
            </a:r>
            <a:r>
              <a:rPr lang="ru-RU" sz="2000" b="1">
                <a:latin typeface="Monotype Corsiva" pitchFamily="66" charset="0"/>
              </a:rPr>
              <a:t> </a:t>
            </a:r>
            <a:r>
              <a:rPr lang="ru-RU" sz="2000" b="1"/>
              <a:t>3,8 </a:t>
            </a:r>
            <a:r>
              <a:rPr lang="ru-RU" b="1"/>
              <a:t>тыс.руб.    4,0 тыс.руб</a:t>
            </a:r>
            <a:r>
              <a:rPr lang="ru-RU" sz="2000" b="1">
                <a:latin typeface="Monotype Corsiva" pitchFamily="66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538" y="2643182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БЕЗВОЗМЕЗДНЫЕ ПОСТУПЛЕНИЯ В БЮДЖЕТ СЕЛЬСКОГО ПОСЕЛЕНИЯ</a:t>
            </a:r>
          </a:p>
        </p:txBody>
      </p:sp>
      <p:graphicFrame>
        <p:nvGraphicFramePr>
          <p:cNvPr id="23617" name="Group 65"/>
          <p:cNvGraphicFramePr>
            <a:graphicFrameLocks noGrp="1"/>
          </p:cNvGraphicFramePr>
          <p:nvPr/>
        </p:nvGraphicFramePr>
        <p:xfrm>
          <a:off x="642938" y="3500438"/>
          <a:ext cx="7929562" cy="3095625"/>
        </p:xfrm>
        <a:graphic>
          <a:graphicData uri="http://schemas.openxmlformats.org/drawingml/2006/table">
            <a:tbl>
              <a:tblPr/>
              <a:tblGrid>
                <a:gridCol w="1785937"/>
                <a:gridCol w="1928813"/>
                <a:gridCol w="1285875"/>
                <a:gridCol w="1343025"/>
                <a:gridCol w="182562"/>
                <a:gridCol w="140335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утвержденный бюджет 2017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2018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2019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2020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17045,2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5731,1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11427,5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4249738" y="1335088"/>
            <a:ext cx="1503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b="1"/>
              <a:t>Плановый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8992" y="125390"/>
            <a:ext cx="5214974" cy="224676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РАСХОДЫ БЮДЖЕТА МАРКИНСКОГО СЕЛЬСКОГО ПОСЕЛЕНИЯ НА МУНИЦИПАЛЬНЫЕ  ПРОГРАММЫ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28625" y="2214563"/>
            <a:ext cx="85725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Проект бюджета Маркинского сельского поселения составлен на основе проектов изменений муниципальных программ сельского поселения.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На реализацию 7 муниципальных программ предусмотрено в проекте бюджета на 2018 год в объеме </a:t>
            </a:r>
            <a:r>
              <a:rPr lang="ru-RU" sz="2400" b="1"/>
              <a:t>5971,0</a:t>
            </a:r>
            <a:r>
              <a:rPr lang="ru-RU" sz="2400" b="1">
                <a:latin typeface="Monotype Corsiva" pitchFamily="66" charset="0"/>
              </a:rPr>
              <a:t> тыс.рублей  на плановый период в 2019 году в объеме </a:t>
            </a:r>
            <a:r>
              <a:rPr lang="ru-RU" sz="2400" b="1"/>
              <a:t>3989,0</a:t>
            </a:r>
            <a:r>
              <a:rPr lang="ru-RU" sz="2400" b="1">
                <a:latin typeface="Monotype Corsiva" pitchFamily="66" charset="0"/>
              </a:rPr>
              <a:t> тыс.рублей и на 2020</a:t>
            </a:r>
            <a:r>
              <a:rPr lang="ru-RU" sz="2400" b="1"/>
              <a:t> </a:t>
            </a:r>
            <a:r>
              <a:rPr lang="ru-RU" sz="2400" b="1">
                <a:latin typeface="Monotype Corsiva" pitchFamily="66" charset="0"/>
              </a:rPr>
              <a:t>год в объеме  </a:t>
            </a:r>
            <a:r>
              <a:rPr lang="ru-RU" sz="2400" b="1"/>
              <a:t> 4132,0 </a:t>
            </a:r>
            <a:r>
              <a:rPr lang="ru-RU" sz="2400" b="1">
                <a:latin typeface="Monotype Corsiva" pitchFamily="66" charset="0"/>
              </a:rPr>
              <a:t>тыс.рублей.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В программах на три предстоящих года сосредоточено </a:t>
            </a:r>
            <a:r>
              <a:rPr lang="ru-RU" sz="2400" b="1"/>
              <a:t>54,9</a:t>
            </a:r>
            <a:r>
              <a:rPr lang="ru-RU" sz="2400" b="1">
                <a:latin typeface="Monotype Corsiva" pitchFamily="66" charset="0"/>
              </a:rPr>
              <a:t>; </a:t>
            </a:r>
            <a:r>
              <a:rPr lang="ru-RU" sz="2400" b="1"/>
              <a:t>46,4</a:t>
            </a:r>
            <a:r>
              <a:rPr lang="ru-RU" sz="2400" b="1">
                <a:latin typeface="Monotype Corsiva" pitchFamily="66" charset="0"/>
              </a:rPr>
              <a:t> и </a:t>
            </a:r>
            <a:r>
              <a:rPr lang="ru-RU" sz="2400" b="1"/>
              <a:t>47,0</a:t>
            </a:r>
            <a:r>
              <a:rPr lang="ru-RU" sz="2400" b="1">
                <a:latin typeface="Monotype Corsiva" pitchFamily="66" charset="0"/>
              </a:rPr>
              <a:t>% соответственно расходов сельского поселения.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58" name="Group 58"/>
          <p:cNvGraphicFramePr>
            <a:graphicFrameLocks noGrp="1"/>
          </p:cNvGraphicFramePr>
          <p:nvPr/>
        </p:nvGraphicFramePr>
        <p:xfrm>
          <a:off x="179388" y="1989138"/>
          <a:ext cx="8643937" cy="4833937"/>
        </p:xfrm>
        <a:graphic>
          <a:graphicData uri="http://schemas.openxmlformats.org/drawingml/2006/table">
            <a:tbl>
              <a:tblPr/>
              <a:tblGrid>
                <a:gridCol w="3781425"/>
                <a:gridCol w="1620837"/>
                <a:gridCol w="1485900"/>
                <a:gridCol w="1755775"/>
              </a:tblGrid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 201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 20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1.Развитие физической культуры и спорта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Обеспечение качественными жилищно-коммунальными услугами населения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1885,1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735,9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677,8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Развитие культуры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3919,9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3207,1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3408,2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Обеспечение общественного порядка и противодействие преступности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6.Энергоэфективность и развитие энергетики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 Охрана окружающей среды и рациональное природопользование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3989,0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8731" y="119868"/>
            <a:ext cx="8715437" cy="193810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</a:t>
            </a:r>
            <a:r>
              <a:rPr lang="ru-RU" sz="2400" b="1">
                <a:latin typeface="Monotype Corsiva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>
                <a:latin typeface="Monotype Corsiva" pitchFamily="66" charset="0"/>
                <a:cs typeface="Times New Roman" pitchFamily="18" charset="0"/>
              </a:rPr>
              <a:t>«ЖИЛИЩНО-КОММУНАЛЬНОЕ ХОЗЯЙСТВО»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Расходы по разделу будут направлены на 2 подпрограммы: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57" y="2070165"/>
            <a:ext cx="8286808" cy="209403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1 создание условий</a:t>
            </a:r>
          </a:p>
          <a:p>
            <a:pPr algn="ctr">
              <a:defRPr/>
            </a:pPr>
            <a:r>
              <a:rPr lang="ru-RU" sz="2400" b="1"/>
              <a:t>для обеспечения качественными коммунальными услугами населения</a:t>
            </a:r>
            <a:endParaRPr lang="ru-RU" sz="2400" b="1"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Оплата за уличное освещение и техническое обслуживание уличного освещения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405" y="4214818"/>
            <a:ext cx="2808181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2018</a:t>
            </a:r>
            <a:r>
              <a:rPr lang="ru-RU" sz="2800" b="1">
                <a:latin typeface="Monotype Corsiva" pitchFamily="66" charset="0"/>
              </a:rPr>
              <a:t> год</a:t>
            </a:r>
          </a:p>
          <a:p>
            <a:pPr algn="ctr"/>
            <a:r>
              <a:rPr lang="ru-RU" sz="2800" b="1"/>
              <a:t>1307,2</a:t>
            </a:r>
            <a:r>
              <a:rPr lang="ru-RU" sz="28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5483" y="4214818"/>
            <a:ext cx="2609296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/>
              <a:t>2019</a:t>
            </a:r>
            <a:r>
              <a:rPr lang="ru-RU" sz="2800" b="1">
                <a:latin typeface="Monotype Corsiva" pitchFamily="66" charset="0"/>
              </a:rPr>
              <a:t> год </a:t>
            </a:r>
          </a:p>
          <a:p>
            <a:pPr algn="ctr">
              <a:defRPr/>
            </a:pPr>
            <a:r>
              <a:rPr lang="ru-RU" sz="2800" b="1"/>
              <a:t>675,9</a:t>
            </a:r>
            <a:r>
              <a:rPr lang="ru-RU" sz="28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5614" y="4143380"/>
            <a:ext cx="2608838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/>
              <a:t>2020</a:t>
            </a:r>
            <a:r>
              <a:rPr lang="ru-RU" sz="2800" b="1">
                <a:latin typeface="Monotype Corsiva" pitchFamily="66" charset="0"/>
              </a:rPr>
              <a:t> год</a:t>
            </a:r>
          </a:p>
          <a:p>
            <a:pPr algn="ctr">
              <a:defRPr/>
            </a:pPr>
            <a:r>
              <a:rPr lang="ru-RU" sz="2800" b="1"/>
              <a:t>617,8</a:t>
            </a:r>
            <a:r>
              <a:rPr lang="ru-RU" sz="2800" b="1">
                <a:latin typeface="Monotype Corsiva" pitchFamily="66" charset="0"/>
              </a:rPr>
              <a:t> тыс.руб.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38" y="3929063"/>
            <a:ext cx="6143625" cy="158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50194" y="41473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2557" y="4107656"/>
            <a:ext cx="355600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5025" y="4143375"/>
            <a:ext cx="42703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5429" y="193655"/>
            <a:ext cx="6500859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2 </a:t>
            </a:r>
            <a:r>
              <a:rPr lang="ru-RU" sz="2400" b="1"/>
              <a:t>Благоустройство населенных пунктов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298" y="1071546"/>
            <a:ext cx="370486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  <a:cs typeface="+mn-cs"/>
              </a:rPr>
              <a:t>Содержание мест захоронения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797" y="2000240"/>
            <a:ext cx="2275358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/>
              <a:t>2018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>
              <a:defRPr/>
            </a:pPr>
            <a:r>
              <a:rPr lang="ru-RU" sz="2400" b="1"/>
              <a:t>200,0 </a:t>
            </a:r>
            <a:r>
              <a:rPr lang="ru-RU" sz="2400" b="1">
                <a:latin typeface="Monotype Corsiva" pitchFamily="66" charset="0"/>
              </a:rPr>
              <a:t>тыс.руб.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4841" y="2000240"/>
            <a:ext cx="1969333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/>
              <a:t>2019</a:t>
            </a:r>
            <a:r>
              <a:rPr lang="ru-RU" sz="2400" b="1">
                <a:latin typeface="Monotype Corsiva" pitchFamily="66" charset="0"/>
              </a:rPr>
              <a:t> год</a:t>
            </a:r>
          </a:p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20,0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9792" y="2000240"/>
            <a:ext cx="1832557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/>
              <a:t>2020</a:t>
            </a:r>
            <a:r>
              <a:rPr lang="ru-RU" sz="2400" b="1">
                <a:latin typeface="Monotype Corsiva" pitchFamily="66" charset="0"/>
              </a:rPr>
              <a:t>год</a:t>
            </a:r>
          </a:p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20, тыс.руб.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25" y="1571625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106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9" y="17851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31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86058"/>
            <a:ext cx="6572296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Повышение эффективности работ по благоустройству территории поселения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25" y="3714750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31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9" y="3928269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106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0319" y="4085068"/>
            <a:ext cx="2144110" cy="118222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/>
              <a:t>2018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/>
            <a:r>
              <a:rPr lang="ru-RU" sz="2400" b="1"/>
              <a:t>378,0 </a:t>
            </a:r>
            <a:r>
              <a:rPr lang="ru-RU" sz="24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4603"/>
            <a:ext cx="2071702" cy="11790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/>
              <a:t>2020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>
              <a:defRPr/>
            </a:pPr>
            <a:r>
              <a:rPr lang="ru-RU" sz="2400" b="1"/>
              <a:t>40,0</a:t>
            </a:r>
            <a:r>
              <a:rPr lang="ru-RU" sz="24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2792" y="4083054"/>
            <a:ext cx="250033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/>
              <a:t>2019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>
              <a:defRPr/>
            </a:pPr>
            <a:r>
              <a:rPr lang="ru-RU" sz="2400" b="1"/>
              <a:t>40,0</a:t>
            </a:r>
            <a:r>
              <a:rPr lang="ru-RU" sz="2400" b="1">
                <a:latin typeface="Monotype Corsiva" pitchFamily="66" charset="0"/>
              </a:rPr>
              <a:t>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428769"/>
            <a:ext cx="8501122" cy="612674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indent="450850" algn="ctr">
              <a:tabLst>
                <a:tab pos="3186113" algn="ctr"/>
                <a:tab pos="5391150" algn="l"/>
              </a:tabLst>
              <a:defRPr/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600" b="1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  <a:defRPr/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«ОХРАНА ОКРУЖАЮЩЕЙ СРЕДЫ»</a:t>
            </a:r>
          </a:p>
          <a:p>
            <a:pPr indent="450850" algn="ctr" eaLnBrk="0" hangingPunct="0">
              <a:tabLst>
                <a:tab pos="3186113" algn="ctr"/>
                <a:tab pos="5391150" algn="l"/>
              </a:tabLst>
              <a:defRPr/>
            </a:pPr>
            <a:endParaRPr lang="ru-RU" sz="3600" b="1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  <a:defRPr/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В проекте бюджета сельского поселения по разделу «Охрана окружающей среды» предусмотрены бюджетные ассигнования в сумме 10,0 тыс. рублей на </a:t>
            </a:r>
            <a:r>
              <a:rPr lang="ru-RU" sz="2800" b="1">
                <a:cs typeface="Times New Roman" pitchFamily="18" charset="0"/>
              </a:rPr>
              <a:t>2018</a:t>
            </a:r>
            <a:r>
              <a:rPr lang="ru-RU" sz="2800" b="1">
                <a:latin typeface="Monotype Corsiva" pitchFamily="66" charset="0"/>
                <a:cs typeface="Times New Roman" pitchFamily="18" charset="0"/>
              </a:rPr>
              <a:t> год и на плановый период </a:t>
            </a:r>
            <a:r>
              <a:rPr lang="ru-RU" sz="2800" b="1">
                <a:cs typeface="Times New Roman" pitchFamily="18" charset="0"/>
              </a:rPr>
              <a:t>2019</a:t>
            </a:r>
            <a:r>
              <a:rPr lang="ru-RU" sz="2800" b="1">
                <a:latin typeface="Monotype Corsiva" pitchFamily="66" charset="0"/>
                <a:cs typeface="Times New Roman" pitchFamily="18" charset="0"/>
              </a:rPr>
              <a:t> и </a:t>
            </a:r>
            <a:r>
              <a:rPr lang="ru-RU" sz="2800" b="1">
                <a:cs typeface="Times New Roman" pitchFamily="18" charset="0"/>
              </a:rPr>
              <a:t>2020</a:t>
            </a:r>
            <a:r>
              <a:rPr lang="ru-RU" sz="2800" b="1">
                <a:latin typeface="Monotype Corsiva" pitchFamily="66" charset="0"/>
                <a:cs typeface="Times New Roman" pitchFamily="18" charset="0"/>
              </a:rPr>
              <a:t> годов ежегодно.</a:t>
            </a: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  <a:defRPr/>
            </a:pPr>
            <a:r>
              <a:rPr lang="ru-RU" sz="2800" b="1" u="sng">
                <a:latin typeface="Monotype Corsiva" pitchFamily="66" charset="0"/>
                <a:cs typeface="Times New Roman" pitchFamily="18" charset="0"/>
              </a:rPr>
              <a:t>Расходы по разделу будут направлены на:</a:t>
            </a:r>
            <a:endParaRPr lang="ru-RU" sz="1200" b="1" u="sng">
              <a:latin typeface="Monotype Corsiva" pitchFamily="66" charset="0"/>
            </a:endParaRPr>
          </a:p>
          <a:p>
            <a:pPr indent="450850" eaLnBrk="0" hangingPunct="0">
              <a:tabLst>
                <a:tab pos="3186113" algn="ctr"/>
                <a:tab pos="5391150" algn="l"/>
              </a:tabLst>
              <a:defRPr/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-создание комплексной системы управления твердыми бытовыми отходами и вторичными материальными ресурсами.</a:t>
            </a:r>
            <a:endParaRPr lang="ru-RU" sz="3600" b="1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386" y="1562087"/>
            <a:ext cx="1928826" cy="135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524642"/>
            <a:ext cx="2000264" cy="131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643050"/>
            <a:ext cx="257176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50" y="6350"/>
            <a:ext cx="9144000" cy="720197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sz="24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В проекте бюджета сельского поселения по разделу «Культура, кинематография» предусмотрены бюджетные ассигнования в </a:t>
            </a:r>
            <a:r>
              <a:rPr lang="ru-RU" sz="1600" b="1"/>
              <a:t>2018</a:t>
            </a:r>
            <a:r>
              <a:rPr lang="ru-RU" sz="1600" b="1">
                <a:latin typeface="Monotype Corsiva" pitchFamily="66" charset="0"/>
              </a:rPr>
              <a:t> году в сумме </a:t>
            </a:r>
            <a:r>
              <a:rPr lang="ru-RU" sz="1600" b="1"/>
              <a:t>3919,9</a:t>
            </a:r>
            <a:r>
              <a:rPr lang="ru-RU" sz="1600" b="1">
                <a:latin typeface="Monotype Corsiva" pitchFamily="66" charset="0"/>
              </a:rPr>
              <a:t> тыс. рублей, в </a:t>
            </a:r>
            <a:r>
              <a:rPr lang="ru-RU" sz="1600" b="1"/>
              <a:t>2019</a:t>
            </a:r>
            <a:r>
              <a:rPr lang="ru-RU" sz="1600" b="1">
                <a:latin typeface="Monotype Corsiva" pitchFamily="66" charset="0"/>
              </a:rPr>
              <a:t> году в сумме </a:t>
            </a:r>
            <a:r>
              <a:rPr lang="ru-RU" sz="1600" b="1"/>
              <a:t>3207,1</a:t>
            </a:r>
            <a:r>
              <a:rPr lang="ru-RU" sz="1600" b="1">
                <a:latin typeface="Monotype Corsiva" pitchFamily="66" charset="0"/>
              </a:rPr>
              <a:t> тыс. рублей и в </a:t>
            </a:r>
            <a:r>
              <a:rPr lang="ru-RU" sz="1600" b="1"/>
              <a:t>2020</a:t>
            </a:r>
            <a:r>
              <a:rPr lang="ru-RU" sz="1600" b="1">
                <a:latin typeface="Monotype Corsiva" pitchFamily="66" charset="0"/>
              </a:rPr>
              <a:t> году в сумме </a:t>
            </a:r>
            <a:r>
              <a:rPr lang="ru-RU" sz="1600" b="1"/>
              <a:t>3408,2</a:t>
            </a:r>
            <a:r>
              <a:rPr lang="ru-RU" sz="1600" b="1">
                <a:latin typeface="Monotype Corsiva" pitchFamily="66" charset="0"/>
              </a:rPr>
              <a:t> тыс. рублей.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Расходы по разделу будут направлены на: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финансовое обеспечение выполнения муниципальных заданий бюджетными учреждениями культуры в </a:t>
            </a:r>
            <a:r>
              <a:rPr lang="ru-RU" sz="1600" b="1"/>
              <a:t>2018</a:t>
            </a:r>
            <a:r>
              <a:rPr lang="ru-RU" sz="1600" b="1">
                <a:latin typeface="Monotype Corsiva" pitchFamily="66" charset="0"/>
              </a:rPr>
              <a:t>-</a:t>
            </a:r>
            <a:r>
              <a:rPr lang="ru-RU" sz="1600" b="1"/>
              <a:t>2020 </a:t>
            </a:r>
            <a:r>
              <a:rPr lang="ru-RU" sz="1600" b="1">
                <a:latin typeface="Monotype Corsiva" pitchFamily="66" charset="0"/>
              </a:rPr>
              <a:t>годах, что позволит реализовать мероприятия по сохранению, использованию и популяризации объектов культурного наследия (памятников истории и культуры), находящихся в собственности сельского поселения, оказать поддержку учреждениям культуры в целях качественного предоставления населению поселения государственных (муниципальных) услуг в сфере культуры;                                                                    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-во исполнение Указа Президента Российской Федерации от 07.05.2012 года № 597, а также в соответствии с постановлением Администрации Маркинского сельского поселения от 05.09.2013 года № 65 «Об утверждении Плана мероприятий («дорожной карты») «Изменения в отраслях социальной сферы, направленные на повышение эффективности сферы культуры в Маркинском сельском поселении».</a:t>
            </a: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>
              <a:latin typeface="Calibri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5421">
            <a:off x="628783" y="265616"/>
            <a:ext cx="266601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0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5529">
            <a:off x="6353593" y="234872"/>
            <a:ext cx="25502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6995" y="6350"/>
            <a:ext cx="8501122" cy="575542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latin typeface="Monotype Corsiva" pitchFamily="66" charset="0"/>
              </a:rPr>
              <a:t>РАЗДЕЛ</a:t>
            </a:r>
          </a:p>
          <a:p>
            <a:pPr algn="ctr">
              <a:defRPr/>
            </a:pPr>
            <a:r>
              <a:rPr lang="ru-RU" sz="3600" b="1">
                <a:latin typeface="Monotype Corsiva" pitchFamily="66" charset="0"/>
              </a:rPr>
              <a:t>«ОБРАЗОВАНИЕ»</a:t>
            </a:r>
          </a:p>
          <a:p>
            <a:pPr algn="ctr">
              <a:defRPr/>
            </a:pPr>
            <a:endParaRPr lang="ru-RU" sz="3600" b="1">
              <a:latin typeface="Monotype Corsiva" pitchFamily="66" charset="0"/>
            </a:endParaRPr>
          </a:p>
          <a:p>
            <a:pPr algn="ctr">
              <a:defRPr/>
            </a:pPr>
            <a:endParaRPr lang="ru-RU" sz="2000" b="1"/>
          </a:p>
          <a:p>
            <a:pPr algn="ctr">
              <a:defRPr/>
            </a:pPr>
            <a:endParaRPr lang="ru-RU" sz="2000" b="1"/>
          </a:p>
          <a:p>
            <a:pPr algn="ctr">
              <a:defRPr/>
            </a:pPr>
            <a:endParaRPr lang="ru-RU" sz="2000" b="1"/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Расходы по разделу направлены на профессиональную подготовку, переподготовку и повышения квалификации лиц, замещающие должности муниципальных служащих в рамках внепрограммных расходов муниципальных органов Маркинского сельского поселения на </a:t>
            </a:r>
            <a:r>
              <a:rPr lang="ru-RU" sz="2000" b="1"/>
              <a:t>2018</a:t>
            </a:r>
            <a:r>
              <a:rPr lang="ru-RU" sz="2000" b="1">
                <a:latin typeface="Monotype Corsiva" pitchFamily="66" charset="0"/>
              </a:rPr>
              <a:t>-</a:t>
            </a:r>
            <a:r>
              <a:rPr lang="ru-RU" sz="2000" b="1"/>
              <a:t>2020</a:t>
            </a:r>
            <a:r>
              <a:rPr lang="ru-RU" sz="2000" b="1">
                <a:latin typeface="Monotype Corsiva" pitchFamily="66" charset="0"/>
              </a:rPr>
              <a:t> годы в сумме 10,0 тыс. рублей ежегодно.</a:t>
            </a:r>
          </a:p>
          <a:p>
            <a:pPr>
              <a:defRPr/>
            </a:pPr>
            <a:endParaRPr lang="ru-RU" sz="200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1702">
            <a:off x="314405" y="487476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142984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5029">
            <a:off x="6497648" y="615775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353"/>
            <a:ext cx="8143932" cy="68230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0850" algn="ctr">
              <a:defRPr/>
            </a:pPr>
            <a:r>
              <a:rPr lang="ru-RU" sz="32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4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r>
              <a:rPr lang="ru-RU" sz="3200" b="1">
                <a:latin typeface="Monotype Corsiva" pitchFamily="66" charset="0"/>
                <a:cs typeface="Times New Roman" pitchFamily="18" charset="0"/>
              </a:rPr>
              <a:t>«СОЦИАЛЬНАЯ ПОЛИТИКА»</a:t>
            </a: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По данному разделу предусмотрены расходы на </a:t>
            </a:r>
            <a:r>
              <a:rPr lang="ru-RU" sz="2800" b="1">
                <a:cs typeface="Times New Roman" pitchFamily="18" charset="0"/>
              </a:rPr>
              <a:t>2018-2020</a:t>
            </a:r>
            <a:r>
              <a:rPr lang="ru-RU" sz="2800" b="1">
                <a:latin typeface="Monotype Corsiva" pitchFamily="66" charset="0"/>
                <a:cs typeface="Times New Roman" pitchFamily="18" charset="0"/>
              </a:rPr>
              <a:t> годы в сумме 65,0 тыс. рублей </a:t>
            </a:r>
          </a:p>
          <a:p>
            <a:pPr indent="450850" algn="ctr" eaLnBrk="0" hangingPunct="0">
              <a:defRPr/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ежегодно. Это средства на выплаты государственной пенсии за выслугу лет лицам, замещающим </a:t>
            </a:r>
          </a:p>
          <a:p>
            <a:pPr indent="450850" algn="ctr" eaLnBrk="0" hangingPunct="0">
              <a:defRPr/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муниципальные должности и должности муниципальной службы в рамках  непрограммных расходов муниципальных </a:t>
            </a:r>
          </a:p>
          <a:p>
            <a:pPr indent="450850" algn="ctr" eaLnBrk="0" hangingPunct="0">
              <a:defRPr/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органов Маркинского сельского поселения.</a:t>
            </a:r>
            <a:endParaRPr lang="ru-RU" sz="3600" b="1">
              <a:latin typeface="Monotype Corsiva" pitchFamily="66" charset="0"/>
            </a:endParaRPr>
          </a:p>
          <a:p>
            <a:pPr indent="450850">
              <a:defRPr/>
            </a:pPr>
            <a:endParaRPr lang="ru-RU">
              <a:latin typeface="Calibri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80533"/>
            <a:ext cx="2357454" cy="176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1" y="905826"/>
            <a:ext cx="2500331" cy="166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947063"/>
            <a:ext cx="2286016" cy="155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649408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latin typeface="Monotype Corsiva" pitchFamily="66" charset="0"/>
              </a:rPr>
              <a:t>Раздел «Энергоэфективность и развитие энергетики» </a:t>
            </a:r>
            <a:endParaRPr lang="ru-RU" sz="2800" b="1"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Объем финансирование на муниципальную программу в проекте бюджета Маркинского сельского поселения запланировано в сумме 5,0 тыс. рублей ежегодно</a:t>
            </a:r>
          </a:p>
          <a:p>
            <a:pPr algn="ctr">
              <a:defRPr/>
            </a:pPr>
            <a:r>
              <a:rPr lang="ru-RU" sz="2000" b="1" u="sng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  <a:defRPr/>
            </a:pPr>
            <a:r>
              <a:rPr lang="ru-RU" sz="2000" b="1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  <a:defRPr/>
            </a:pPr>
            <a:r>
              <a:rPr lang="ru-RU" sz="2000" b="1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pPr>
              <a:defRPr/>
            </a:pPr>
            <a:r>
              <a:rPr lang="ru-RU" sz="2000" b="1">
                <a:latin typeface="Monotype Corsiva" pitchFamily="66" charset="0"/>
              </a:rPr>
              <a:t>- повышение эффективности системы электроснабжения.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643174" cy="21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2241699" cy="2190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39750" y="3644900"/>
            <a:ext cx="7777163" cy="2286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Основных мероприятий муниципальных программ Маркинского сельского поселения на достижение целей и задач социально экономического развития сельского поселения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348038" y="260350"/>
            <a:ext cx="494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Проект подготовлен</a:t>
            </a:r>
            <a:r>
              <a:rPr lang="ru-RU" sz="2400" b="1"/>
              <a:t> на основе</a:t>
            </a:r>
            <a:r>
              <a:rPr lang="ru-RU" sz="2400" b="1">
                <a:latin typeface="Monotype Corsiva" pitchFamily="66" charset="0"/>
              </a:rPr>
              <a:t>: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692150"/>
            <a:ext cx="4643438" cy="27146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основных направлений Бюджетной и налоговой политики Маркинского сельского поселения на 2018 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–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2020 годов. (утв. Постановлением Администрации МСП от 12.10.2017г. № </a:t>
            </a: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92/1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7" name="Овал 6"/>
          <p:cNvSpPr/>
          <p:nvPr/>
        </p:nvSpPr>
        <p:spPr>
          <a:xfrm>
            <a:off x="3924300" y="765175"/>
            <a:ext cx="5219700" cy="30019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Решения Собрания депутатов Маркинского сельского поселения от 22.11.2017г. № 42 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«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Об утверждении положения о бюджетном процессе в Маркинском сельском поселении Цимлянского района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539750" y="5661025"/>
            <a:ext cx="8215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Особенностью подготовки проекта к трехстороннему бюджетному планированию в соответствии с требованиями Законодательства 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67403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sz="2400" b="1">
                <a:latin typeface="Monotype Corsiva" pitchFamily="66" charset="0"/>
              </a:rPr>
              <a:t>В проекте бюджета сельского поселения по разделу «Физическая культура и спорт» предусмотрены бюджетные ассигнования в </a:t>
            </a:r>
            <a:r>
              <a:rPr lang="ru-RU" sz="2400" b="1"/>
              <a:t>2018</a:t>
            </a:r>
            <a:r>
              <a:rPr lang="ru-RU" sz="2400" b="1">
                <a:latin typeface="Monotype Corsiva" pitchFamily="66" charset="0"/>
              </a:rPr>
              <a:t> году – 10,0 тыс. рублей, в </a:t>
            </a:r>
            <a:r>
              <a:rPr lang="ru-RU" sz="2400" b="1"/>
              <a:t>2019 </a:t>
            </a:r>
            <a:r>
              <a:rPr lang="ru-RU" sz="2400" b="1">
                <a:latin typeface="Monotype Corsiva" pitchFamily="66" charset="0"/>
              </a:rPr>
              <a:t>году – 10,0 тыс. рублей и в </a:t>
            </a:r>
            <a:r>
              <a:rPr lang="ru-RU" sz="2400" b="1"/>
              <a:t>2020</a:t>
            </a:r>
            <a:r>
              <a:rPr lang="ru-RU" sz="2400" b="1">
                <a:latin typeface="Monotype Corsiva" pitchFamily="66" charset="0"/>
              </a:rPr>
              <a:t> году – 10,0 тыс. рублей.</a:t>
            </a:r>
          </a:p>
          <a:p>
            <a:pPr algn="ctr"/>
            <a:r>
              <a:rPr lang="ru-RU" sz="2400" b="1"/>
              <a:t>Расходы по разделу будут направлены на выполнение мероприятий в рамках программы «Развитие физической культуры и спорта», проведение спортивных мероприятий, приобретение спортивного инвентаря</a:t>
            </a:r>
            <a:r>
              <a:rPr lang="ru-RU"/>
              <a:t> </a:t>
            </a:r>
            <a:r>
              <a:rPr lang="ru-RU" sz="2400" b="1">
                <a:latin typeface="Monotype Corsiva" pitchFamily="66" charset="0"/>
              </a:rPr>
              <a:t>           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4" y="915970"/>
            <a:ext cx="307657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821842"/>
            <a:ext cx="2786082" cy="215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5303" y="844142"/>
            <a:ext cx="3000395" cy="2205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933" y="6350"/>
            <a:ext cx="8929718" cy="661719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«ОБЩЕГОСУДАРСТВЕННЫЕ ВОПРОСЫ»</a:t>
            </a: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r>
              <a:rPr lang="ru-RU" sz="1600" b="1"/>
              <a:t>В проекте бюджета сельского поселения по разделу «Общегосударственные вопросы» в 2018 году предусмотрены бюджетные ассигнования в сумме 4619,1 тыс. рублей, в 2019 году – 4343,3 тыс. рублей и в 2020 году – 4378,6 тыс. рублей.</a:t>
            </a:r>
          </a:p>
          <a:p>
            <a:r>
              <a:rPr lang="ru-RU" sz="1600" b="1"/>
              <a:t>Формирование объемов бюджетных ассигнований обусловлено общими подходами к формированию проекта бюджета.</a:t>
            </a:r>
          </a:p>
          <a:p>
            <a:r>
              <a:rPr lang="ru-RU" sz="1600" b="1"/>
              <a:t>Данные средства будут направлены, в том числе на:</a:t>
            </a:r>
          </a:p>
          <a:p>
            <a:r>
              <a:rPr lang="ru-RU" sz="1600" b="1"/>
              <a:t>финансовое обеспечение деятельности органов власти Маркинского сельского поселения:</a:t>
            </a:r>
          </a:p>
          <a:p>
            <a:r>
              <a:rPr lang="ru-RU" sz="1600" b="1"/>
              <a:t> в 2018 году в сумме 4256,1 тыс. рублей; </a:t>
            </a:r>
          </a:p>
          <a:p>
            <a:r>
              <a:rPr lang="ru-RU" sz="1600" b="1"/>
              <a:t> в 2019 году в сумме 4253,3 тыс. рублей; </a:t>
            </a:r>
          </a:p>
          <a:p>
            <a:r>
              <a:rPr lang="ru-RU" sz="1600" b="1"/>
              <a:t> в 2020 году в сумме 4288,6 тыс. рублей. </a:t>
            </a:r>
          </a:p>
          <a:p>
            <a:r>
              <a:rPr lang="ru-RU" sz="1600" b="1"/>
              <a:t>оформление муниципального имущества:</a:t>
            </a:r>
          </a:p>
          <a:p>
            <a:r>
              <a:rPr lang="ru-RU" sz="1600" b="1"/>
              <a:t>в 2018 году в сумме 300,0 тыс. рублей; </a:t>
            </a:r>
          </a:p>
          <a:p>
            <a:r>
              <a:rPr lang="ru-RU" sz="1600" b="1"/>
              <a:t> в 2019 году в сумме 67,0 тыс. рублей; </a:t>
            </a:r>
          </a:p>
          <a:p>
            <a:r>
              <a:rPr lang="ru-RU" sz="1600" b="1"/>
              <a:t> в 2020 году в сумме 67,0 тыс. рублей</a:t>
            </a:r>
          </a:p>
          <a:p>
            <a:r>
              <a:rPr lang="ru-RU" sz="1600" b="1"/>
              <a:t>публикация информации в СМИ:</a:t>
            </a:r>
          </a:p>
          <a:p>
            <a:r>
              <a:rPr lang="ru-RU" sz="1600" b="1"/>
              <a:t> в 2018 году в сумме 50,0 тыс. рублей; </a:t>
            </a:r>
          </a:p>
          <a:p>
            <a:r>
              <a:rPr lang="ru-RU" sz="1600" b="1"/>
              <a:t> в 2019 году в сумме 10,0 тыс. рублей; </a:t>
            </a:r>
          </a:p>
          <a:p>
            <a:r>
              <a:rPr lang="ru-RU" sz="1600" b="1"/>
              <a:t> в 2020 году в сумме 10,0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440120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latin typeface="Monotype Corsiva" pitchFamily="66" charset="0"/>
              </a:rPr>
              <a:t>Раздел «Обеспечение общественного порядка и противодействие преступности» </a:t>
            </a:r>
          </a:p>
          <a:p>
            <a:pPr algn="ctr">
              <a:defRPr/>
            </a:pPr>
            <a:endParaRPr lang="ru-RU" sz="2400" b="1">
              <a:latin typeface="Monotype Corsiva" pitchFamily="66" charset="0"/>
            </a:endParaRPr>
          </a:p>
          <a:p>
            <a:pPr algn="ctr">
              <a:defRPr/>
            </a:pPr>
            <a:r>
              <a:rPr lang="ru-RU" b="1">
                <a:latin typeface="Monotype Corsiva" pitchFamily="66" charset="0"/>
              </a:rPr>
              <a:t>В муниципальную программу входит три подпрограммы: - Противодействие коррупции на территории сельского поселения; - Противодействие экстремизма и терроризма на территории сельского поселения; - Комплексные меры противодействия злоупотреблению наркотиков и их незаконному обороту. - Общий объем финансирование муниципальной программы в проекте бюджета Маркинского сельского поселения на </a:t>
            </a:r>
            <a:r>
              <a:rPr lang="ru-RU" b="1"/>
              <a:t>2018 </a:t>
            </a:r>
            <a:r>
              <a:rPr lang="ru-RU" b="1">
                <a:latin typeface="Monotype Corsiva" pitchFamily="66" charset="0"/>
              </a:rPr>
              <a:t>и плановый период </a:t>
            </a:r>
            <a:r>
              <a:rPr lang="ru-RU" b="1"/>
              <a:t>2019 </a:t>
            </a:r>
            <a:r>
              <a:rPr lang="ru-RU" b="1">
                <a:latin typeface="Monotype Corsiva" pitchFamily="66" charset="0"/>
              </a:rPr>
              <a:t>и  </a:t>
            </a:r>
            <a:r>
              <a:rPr lang="ru-RU" b="1"/>
              <a:t>2020</a:t>
            </a:r>
            <a:r>
              <a:rPr lang="ru-RU" b="1">
                <a:latin typeface="Monotype Corsiva" pitchFamily="66" charset="0"/>
              </a:rPr>
              <a:t> годов в объеме </a:t>
            </a:r>
            <a:r>
              <a:rPr lang="ru-RU" b="1"/>
              <a:t>1,0</a:t>
            </a:r>
            <a:r>
              <a:rPr lang="ru-RU" b="1">
                <a:latin typeface="Monotype Corsiva" pitchFamily="66" charset="0"/>
              </a:rPr>
              <a:t> тыс. рублей ежегодно.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2589977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2278" y="4637096"/>
            <a:ext cx="2714644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572008"/>
            <a:ext cx="241161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86206"/>
            <a:ext cx="8715436" cy="426895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7200" algn="ctr">
              <a:defRPr/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Источники финансирования </a:t>
            </a:r>
          </a:p>
          <a:p>
            <a:pPr indent="457200" algn="ctr">
              <a:defRPr/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дефицита бюджета</a:t>
            </a:r>
            <a:endParaRPr lang="ru-RU" sz="3600" b="1">
              <a:latin typeface="Monotype Corsiva" pitchFamily="66" charset="0"/>
            </a:endParaRPr>
          </a:p>
          <a:p>
            <a:pPr indent="457200" algn="ctr" eaLnBrk="0" hangingPunct="0">
              <a:defRPr/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Маркинского сельского поселения</a:t>
            </a:r>
          </a:p>
          <a:p>
            <a:pPr indent="457200" algn="ctr" eaLnBrk="0" hangingPunct="0">
              <a:defRPr/>
            </a:pPr>
            <a:endParaRPr lang="ru-RU" sz="3600" b="1">
              <a:latin typeface="Monotype Corsiva" pitchFamily="66" charset="0"/>
            </a:endParaRPr>
          </a:p>
          <a:p>
            <a:pPr indent="457200" algn="ctr" eaLnBrk="0" hangingPunct="0">
              <a:defRPr/>
            </a:pPr>
            <a:r>
              <a:rPr lang="ru-RU" sz="2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Общий объем источников финансирования дефицита бюджета сельского поселения </a:t>
            </a:r>
          </a:p>
          <a:p>
            <a:pPr indent="457200" algn="ctr" eaLnBrk="0" hangingPunct="0">
              <a:defRPr/>
            </a:pPr>
            <a:r>
              <a:rPr lang="ru-RU" sz="2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прогнозируется в </a:t>
            </a:r>
            <a:r>
              <a:rPr lang="ru-RU" sz="2800" b="1">
                <a:solidFill>
                  <a:srgbClr val="000000"/>
                </a:solidFill>
                <a:cs typeface="Times New Roman" pitchFamily="18" charset="0"/>
              </a:rPr>
              <a:t>2018-2020</a:t>
            </a:r>
            <a:r>
              <a:rPr lang="ru-RU" sz="2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годах в сумме 0,0 рублей.</a:t>
            </a:r>
            <a:endParaRPr lang="ru-RU" sz="3600" b="1">
              <a:latin typeface="Monotype Corsiva" pitchFamily="66" charset="0"/>
            </a:endParaRPr>
          </a:p>
          <a:p>
            <a:pPr indent="457200">
              <a:defRPr/>
            </a:pPr>
            <a:endParaRPr lang="ru-RU" b="1">
              <a:latin typeface="Calibri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286148" cy="2607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5303" y="3865565"/>
            <a:ext cx="276889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3909" y="3937003"/>
            <a:ext cx="2827649" cy="2427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4071938" y="1285875"/>
            <a:ext cx="3500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7200" b="1">
                <a:latin typeface="Monotype Corsiva" pitchFamily="66" charset="0"/>
              </a:rPr>
              <a:t>Спасибо </a:t>
            </a:r>
            <a:endParaRPr lang="ru-RU" sz="2800" b="1">
              <a:latin typeface="Monotype Corsiva" pitchFamily="66" charset="0"/>
            </a:endParaRPr>
          </a:p>
          <a:p>
            <a:pPr algn="ctr"/>
            <a:r>
              <a:rPr lang="ru-RU" sz="7200" b="1">
                <a:latin typeface="Monotype Corsiva" pitchFamily="66" charset="0"/>
              </a:rPr>
              <a:t>за </a:t>
            </a:r>
            <a:endParaRPr lang="ru-RU" sz="1600" b="1">
              <a:latin typeface="Monotype Corsiva" pitchFamily="66" charset="0"/>
            </a:endParaRPr>
          </a:p>
          <a:p>
            <a:pPr algn="ctr"/>
            <a:r>
              <a:rPr lang="ru-RU" sz="7200" b="1">
                <a:latin typeface="Monotype Corsiva" pitchFamily="66" charset="0"/>
              </a:rPr>
              <a:t>внимание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311400" y="4652963"/>
            <a:ext cx="683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Бюджет поселения</a:t>
            </a:r>
            <a:r>
              <a:rPr lang="ru-RU" sz="2000" b="1">
                <a:latin typeface="Monotype Corsiva" pitchFamily="66" charset="0"/>
              </a:rPr>
              <a:t> разработан сектором экономики </a:t>
            </a:r>
            <a:endParaRPr lang="ru-RU" sz="2000" b="1"/>
          </a:p>
          <a:p>
            <a:pPr algn="ctr"/>
            <a:r>
              <a:rPr lang="ru-RU" sz="2000" b="1"/>
              <a:t> и </a:t>
            </a:r>
            <a:r>
              <a:rPr lang="ru-RU" sz="2000" b="1">
                <a:latin typeface="Monotype Corsiva" pitchFamily="66" charset="0"/>
              </a:rPr>
              <a:t>финансов Администрации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Маркинского сельского поселения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201</a:t>
            </a:r>
            <a:r>
              <a:rPr lang="ru-RU" sz="2000" b="1"/>
              <a:t>7</a:t>
            </a:r>
            <a:r>
              <a:rPr lang="ru-RU" sz="2000" b="1">
                <a:latin typeface="Monotype Corsiva" pitchFamily="66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0"/>
            <a:ext cx="7829386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>
                <a:latin typeface="Monotype Corsiva" pitchFamily="66" charset="0"/>
              </a:rPr>
              <a:t>Основные параметры проекта бюджета </a:t>
            </a:r>
            <a:r>
              <a:rPr lang="ru-RU" sz="1600" b="1"/>
              <a:t>Маркинского</a:t>
            </a:r>
            <a:r>
              <a:rPr lang="ru-RU" sz="1600" b="1">
                <a:latin typeface="Monotype Corsiva" pitchFamily="66" charset="0"/>
              </a:rPr>
              <a:t> сельского </a:t>
            </a:r>
          </a:p>
          <a:p>
            <a:pPr algn="ctr">
              <a:defRPr/>
            </a:pPr>
            <a:r>
              <a:rPr lang="ru-RU" sz="1600" b="1">
                <a:latin typeface="Monotype Corsiva" pitchFamily="66" charset="0"/>
              </a:rPr>
              <a:t>поселения на </a:t>
            </a:r>
            <a:r>
              <a:rPr lang="ru-RU" sz="1600" b="1"/>
              <a:t>2017</a:t>
            </a:r>
            <a:r>
              <a:rPr lang="ru-RU" sz="1600" b="1">
                <a:latin typeface="Monotype Corsiva" pitchFamily="66" charset="0"/>
              </a:rPr>
              <a:t> год и плановый период </a:t>
            </a:r>
            <a:r>
              <a:rPr lang="ru-RU" sz="1600" b="1"/>
              <a:t>2018</a:t>
            </a:r>
            <a:r>
              <a:rPr lang="ru-RU" sz="1600" b="1">
                <a:latin typeface="Monotype Corsiva" pitchFamily="66" charset="0"/>
              </a:rPr>
              <a:t> и </a:t>
            </a:r>
            <a:r>
              <a:rPr lang="ru-RU" sz="1600" b="1"/>
              <a:t>2019</a:t>
            </a:r>
            <a:r>
              <a:rPr lang="ru-RU" sz="1600" b="1">
                <a:latin typeface="Monotype Corsiva" pitchFamily="66" charset="0"/>
              </a:rPr>
              <a:t> годов  </a:t>
            </a:r>
          </a:p>
          <a:p>
            <a:pPr algn="ctr">
              <a:defRPr/>
            </a:pPr>
            <a:r>
              <a:rPr lang="ru-RU" sz="1600" b="1">
                <a:latin typeface="Monotype Corsiva" pitchFamily="66" charset="0"/>
              </a:rPr>
              <a:t>Предлагаются в соответствии с нижеприведенной таблицей </a:t>
            </a:r>
          </a:p>
        </p:txBody>
      </p:sp>
      <p:graphicFrame>
        <p:nvGraphicFramePr>
          <p:cNvPr id="16450" name="Group 66"/>
          <p:cNvGraphicFramePr>
            <a:graphicFrameLocks noGrp="1"/>
          </p:cNvGraphicFramePr>
          <p:nvPr/>
        </p:nvGraphicFramePr>
        <p:xfrm>
          <a:off x="357188" y="1214438"/>
          <a:ext cx="8572500" cy="3748087"/>
        </p:xfrm>
        <a:graphic>
          <a:graphicData uri="http://schemas.openxmlformats.org/drawingml/2006/table">
            <a:tbl>
              <a:tblPr/>
              <a:tblGrid>
                <a:gridCol w="1393825"/>
                <a:gridCol w="1114425"/>
                <a:gridCol w="1046162"/>
                <a:gridCol w="906463"/>
                <a:gridCol w="1044575"/>
                <a:gridCol w="1046162"/>
                <a:gridCol w="949325"/>
                <a:gridCol w="1071563"/>
              </a:tblGrid>
              <a:tr h="341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Первоначальный  утвержденный план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19935,7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10883,6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8597,9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8783,1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19935,7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10883,6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8597,9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8783,1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Источники финансирования дефицита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442" name="TextBox 4"/>
          <p:cNvGrpSpPr>
            <a:grpSpLocks/>
          </p:cNvGrpSpPr>
          <p:nvPr/>
        </p:nvGrpSpPr>
        <p:grpSpPr bwMode="auto">
          <a:xfrm>
            <a:off x="107950" y="5157788"/>
            <a:ext cx="5473700" cy="1951037"/>
            <a:chOff x="223" y="3095"/>
            <a:chExt cx="3225" cy="1229"/>
          </a:xfrm>
        </p:grpSpPr>
        <p:pic>
          <p:nvPicPr>
            <p:cNvPr id="16447" name="TextBox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" y="3095"/>
              <a:ext cx="3225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8" name="Text Box 59"/>
            <p:cNvSpPr txBox="1">
              <a:spLocks noChangeArrowheads="1"/>
            </p:cNvSpPr>
            <p:nvPr/>
          </p:nvSpPr>
          <p:spPr bwMode="auto">
            <a:xfrm>
              <a:off x="225" y="3099"/>
              <a:ext cx="3218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Monotype Corsiva" pitchFamily="66" charset="0"/>
                </a:rPr>
                <a:t>Структура доходов в </a:t>
              </a:r>
              <a:r>
                <a:rPr lang="ru-RU" sz="1400" b="1"/>
                <a:t>2018 </a:t>
              </a:r>
              <a:r>
                <a:rPr lang="ru-RU" sz="1400" b="1">
                  <a:latin typeface="Monotype Corsiva" pitchFamily="66" charset="0"/>
                </a:rPr>
                <a:t> году останется прежней</a:t>
              </a:r>
            </a:p>
            <a:p>
              <a:r>
                <a:rPr lang="ru-RU" sz="1400" b="1">
                  <a:latin typeface="Monotype Corsiva" pitchFamily="66" charset="0"/>
                </a:rPr>
                <a:t>Наибольший удельный вес составит: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Налог на доходы физических лиц – 6%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Земельный налог с юридических лиц –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Земельный налог с физических лиц –</a:t>
              </a:r>
              <a:r>
                <a:rPr lang="ru-RU" sz="2000" b="1">
                  <a:latin typeface="Monotype Corsiva" pitchFamily="66" charset="0"/>
                </a:rPr>
                <a:t>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Единый сельскохозяйственный налог – 40% </a:t>
              </a:r>
            </a:p>
          </p:txBody>
        </p:sp>
      </p:grp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569" y="548581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ДОХОДЫ БЮДЖЕТА</a:t>
            </a: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а также безвозмездных поступлений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НАЛОГОВЫЕ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6714" y="2582856"/>
            <a:ext cx="314327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НЕНАЛОГОВЫЕ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БЕЗВОЗМЕЗДНЫЕ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ПОСТУПЛЕНИЯ</a:t>
            </a:r>
          </a:p>
        </p:txBody>
      </p:sp>
      <p:sp>
        <p:nvSpPr>
          <p:cNvPr id="17425" name="TextBox 7"/>
          <p:cNvSpPr txBox="1">
            <a:spLocks noChangeArrowheads="1"/>
          </p:cNvSpPr>
          <p:nvPr/>
        </p:nvSpPr>
        <p:spPr bwMode="auto">
          <a:xfrm>
            <a:off x="296863" y="3500438"/>
            <a:ext cx="32972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b="1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b="1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Единый  сельскохозяй-</a:t>
            </a:r>
          </a:p>
          <a:p>
            <a:pPr algn="ctr"/>
            <a:r>
              <a:rPr lang="ru-RU" b="1">
                <a:latin typeface="Monotype Corsiva" pitchFamily="66" charset="0"/>
              </a:rPr>
              <a:t>ственный налог</a:t>
            </a:r>
          </a:p>
          <a:p>
            <a:pPr algn="ctr"/>
            <a:r>
              <a:rPr lang="ru-RU" b="1">
                <a:latin typeface="Monotype Corsiva" pitchFamily="66" charset="0"/>
              </a:rPr>
              <a:t>-Государственная пошлина</a:t>
            </a:r>
          </a:p>
        </p:txBody>
      </p:sp>
      <p:sp>
        <p:nvSpPr>
          <p:cNvPr id="17426" name="TextBox 8"/>
          <p:cNvSpPr txBox="1">
            <a:spLocks noChangeArrowheads="1"/>
          </p:cNvSpPr>
          <p:nvPr/>
        </p:nvSpPr>
        <p:spPr bwMode="auto">
          <a:xfrm>
            <a:off x="3421063" y="3500438"/>
            <a:ext cx="2560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-штрафы, санкции</a:t>
            </a:r>
          </a:p>
          <a:p>
            <a:pPr algn="ctr"/>
            <a:r>
              <a:rPr lang="ru-RU" b="1">
                <a:latin typeface="Monotype Corsiva" pitchFamily="66" charset="0"/>
              </a:rPr>
              <a:t> возмещение ущерба</a:t>
            </a:r>
          </a:p>
        </p:txBody>
      </p:sp>
      <p:sp>
        <p:nvSpPr>
          <p:cNvPr id="17427" name="TextBox 9"/>
          <p:cNvSpPr txBox="1">
            <a:spLocks noChangeArrowheads="1"/>
          </p:cNvSpPr>
          <p:nvPr/>
        </p:nvSpPr>
        <p:spPr bwMode="auto">
          <a:xfrm>
            <a:off x="6326188" y="3571875"/>
            <a:ext cx="2536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Безвозмездные </a:t>
            </a:r>
          </a:p>
          <a:p>
            <a:pPr algn="ctr"/>
            <a:r>
              <a:rPr lang="ru-RU" b="1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b="1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b="1">
                <a:latin typeface="Monotype Corsiva" pitchFamily="66" charset="0"/>
              </a:rPr>
              <a:t>бюджетной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57" y="195240"/>
            <a:ext cx="8643966" cy="652486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latin typeface="Monotype Corsiva" pitchFamily="66" charset="0"/>
              </a:rPr>
              <a:t>Налог на доходы физических лиц</a:t>
            </a:r>
          </a:p>
          <a:p>
            <a:pPr algn="just">
              <a:defRPr/>
            </a:pPr>
            <a:r>
              <a:rPr lang="ru-RU" b="1">
                <a:latin typeface="Monotype Corsiva" pitchFamily="66" charset="0"/>
              </a:rPr>
              <a:t>Объем поступлений по налогу на доходы физических лиц на </a:t>
            </a:r>
            <a:r>
              <a:rPr lang="ru-RU" b="1"/>
              <a:t>2018</a:t>
            </a:r>
            <a:r>
              <a:rPr lang="ru-RU" b="1">
                <a:latin typeface="Monotype Corsiva" pitchFamily="66" charset="0"/>
              </a:rPr>
              <a:t> год прогнозируется в сумме </a:t>
            </a:r>
            <a:r>
              <a:rPr lang="ru-RU" b="1"/>
              <a:t>699,2</a:t>
            </a:r>
            <a:r>
              <a:rPr lang="ru-RU" b="1">
                <a:latin typeface="Monotype Corsiva" pitchFamily="66" charset="0"/>
              </a:rPr>
              <a:t> тыс.руб. и на плановый период </a:t>
            </a:r>
            <a:r>
              <a:rPr lang="ru-RU" b="1"/>
              <a:t>2019</a:t>
            </a:r>
            <a:r>
              <a:rPr lang="ru-RU" b="1">
                <a:latin typeface="Monotype Corsiva" pitchFamily="66" charset="0"/>
              </a:rPr>
              <a:t> и </a:t>
            </a:r>
            <a:r>
              <a:rPr lang="ru-RU" b="1"/>
              <a:t>2020 </a:t>
            </a:r>
            <a:r>
              <a:rPr lang="ru-RU" b="1">
                <a:latin typeface="Monotype Corsiva" pitchFamily="66" charset="0"/>
              </a:rPr>
              <a:t>годов в сумме  </a:t>
            </a:r>
            <a:r>
              <a:rPr lang="ru-RU" b="1"/>
              <a:t>708,2</a:t>
            </a:r>
            <a:r>
              <a:rPr lang="ru-RU" b="1">
                <a:latin typeface="Monotype Corsiva" pitchFamily="66" charset="0"/>
              </a:rPr>
              <a:t>тыс.руб. и </a:t>
            </a:r>
            <a:r>
              <a:rPr lang="ru-RU" b="1"/>
              <a:t>717,9 </a:t>
            </a:r>
            <a:r>
              <a:rPr lang="ru-RU" b="1">
                <a:latin typeface="Monotype Corsiva" pitchFamily="66" charset="0"/>
              </a:rPr>
              <a:t>тыс. руб. соответственно.</a:t>
            </a:r>
          </a:p>
          <a:p>
            <a:pPr algn="just">
              <a:defRPr/>
            </a:pPr>
            <a:r>
              <a:rPr lang="ru-RU" b="1">
                <a:latin typeface="Monotype Corsiva" pitchFamily="66" charset="0"/>
              </a:rPr>
              <a:t>В </a:t>
            </a:r>
            <a:r>
              <a:rPr lang="ru-RU" b="1"/>
              <a:t>2018-2020</a:t>
            </a:r>
            <a:r>
              <a:rPr lang="ru-RU" b="1">
                <a:latin typeface="Monotype Corsiva" pitchFamily="66" charset="0"/>
              </a:rPr>
              <a:t> годах будет продолжена реализация мер по повышению оплаты труда.</a:t>
            </a:r>
          </a:p>
          <a:p>
            <a:pPr algn="just">
              <a:defRPr/>
            </a:pPr>
            <a:r>
              <a:rPr lang="ru-RU" b="1">
                <a:latin typeface="Monotype Corsiva" pitchFamily="66" charset="0"/>
              </a:rPr>
              <a:t>Наиболее крупными плательщиками налога на доходы физических лиц в сельском поселении являются предприятия:</a:t>
            </a:r>
          </a:p>
          <a:p>
            <a:pPr>
              <a:defRPr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>
                <a:latin typeface="Monotype Corsiva" pitchFamily="66" charset="0"/>
              </a:rPr>
              <a:t>ОАО «ПСХ Маркинское» </a:t>
            </a:r>
          </a:p>
          <a:p>
            <a:pPr>
              <a:buFontTx/>
              <a:buChar char="-"/>
              <a:defRPr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>
                <a:latin typeface="Monotype Corsiva" pitchFamily="66" charset="0"/>
              </a:rPr>
              <a:t> ОАО «Цимлянскхлебопродукт»</a:t>
            </a:r>
          </a:p>
          <a:p>
            <a:pPr>
              <a:buFontTx/>
              <a:buChar char="-"/>
              <a:defRPr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>
                <a:latin typeface="Monotype Corsiva" pitchFamily="66" charset="0"/>
              </a:rPr>
              <a:t> СПК «Степной»</a:t>
            </a:r>
          </a:p>
          <a:p>
            <a:pPr>
              <a:buFontTx/>
              <a:buChar char="-"/>
              <a:defRPr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>
                <a:latin typeface="Monotype Corsiva" pitchFamily="66" charset="0"/>
              </a:rPr>
              <a:t> Клубные, образовательные учреждения</a:t>
            </a:r>
          </a:p>
          <a:p>
            <a:pPr>
              <a:buFontTx/>
              <a:buChar char="-"/>
              <a:defRPr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>
                <a:latin typeface="Monotype Corsiva" pitchFamily="66" charset="0"/>
              </a:rPr>
              <a:t>Предприниматели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5217">
            <a:off x="4495139" y="3843215"/>
            <a:ext cx="1676400" cy="95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2181">
            <a:off x="6019991" y="3985667"/>
            <a:ext cx="1549389" cy="116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886">
            <a:off x="4813745" y="4836497"/>
            <a:ext cx="1773243" cy="1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04452">
            <a:off x="6590920" y="5200424"/>
            <a:ext cx="1382710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9621">
            <a:off x="5145883" y="5717385"/>
            <a:ext cx="1382711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00555"/>
            <a:ext cx="8215370" cy="422538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latin typeface="Monotype Corsiva" pitchFamily="66" charset="0"/>
              </a:rPr>
              <a:t>Налог на имущество физических лиц</a:t>
            </a:r>
          </a:p>
          <a:p>
            <a:pPr algn="just">
              <a:defRPr/>
            </a:pPr>
            <a:r>
              <a:rPr lang="ru-RU" sz="2400" b="1">
                <a:latin typeface="Monotype Corsiva" pitchFamily="66" charset="0"/>
              </a:rPr>
              <a:t>   Оценка налогового потенциала по налогу на имущество физических лиц на 2018 год  прогнозируется в сумме  262,5 тыс. руб.</a:t>
            </a:r>
          </a:p>
          <a:p>
            <a:pPr algn="just">
              <a:defRPr/>
            </a:pPr>
            <a:r>
              <a:rPr lang="ru-RU" sz="2400" b="1">
                <a:latin typeface="Monotype Corsiva" pitchFamily="66" charset="0"/>
              </a:rPr>
              <a:t>И на плановый период 2019 и 2020 годов в сумме  262,5 тыс. руб. и 262,5 тыс. руб. соответственно.</a:t>
            </a:r>
          </a:p>
          <a:p>
            <a:pPr algn="just">
              <a:defRPr/>
            </a:pPr>
            <a:r>
              <a:rPr lang="ru-RU" sz="2400" b="1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2018-2020 годов исходит из суммарной кадастровой стоимости строений, помещений и сооружений принадлежащих гражданам на праве собственности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50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8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7633" y="206351"/>
            <a:ext cx="8341066" cy="64633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100 %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поселения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929687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Поступление налога в бюджет сельского поселения на 2018 год прогнозируется в сумме 420,0 тыс. рублей. На 2019- 440,0 тыс. рублей, на 2020 год – 450,0 тыс. рублей.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Земельный налог с физических лиц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Поступление налога в бюджет сельского поселения на 2018 год прогнозируется в сумме </a:t>
            </a:r>
            <a:r>
              <a:rPr lang="ru-RU" sz="3200" b="1"/>
              <a:t>1500,0</a:t>
            </a:r>
            <a:r>
              <a:rPr lang="ru-RU" sz="3200" b="1">
                <a:latin typeface="Monotype Corsiva" pitchFamily="66" charset="0"/>
              </a:rPr>
              <a:t> тыс. рублей. На 2019- 1500 тыс. рублей, на 2020 год – 1560,0 тыс. рублей</a:t>
            </a:r>
            <a:r>
              <a:rPr lang="ru-RU" sz="3200" b="1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0"/>
            <a:ext cx="5697393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atin typeface="Monotype Corsiva" pitchFamily="66" charset="0"/>
                <a:cs typeface="+mn-cs"/>
              </a:rPr>
              <a:t>Земельный налог с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804" y="6350"/>
            <a:ext cx="8877084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Monotype Corsiva" pitchFamily="66" charset="0"/>
                <a:cs typeface="+mn-cs"/>
              </a:rPr>
              <a:t>Единый сельскохозяйственный налог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5841664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Нормативное отчисление в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сельского поселения (%) - 40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8143932" cy="267765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Поступление налога в бюджет сельского поселения на </a:t>
            </a:r>
            <a:r>
              <a:rPr lang="ru-RU" sz="2800" b="1"/>
              <a:t>2018</a:t>
            </a:r>
            <a:r>
              <a:rPr lang="ru-RU" sz="2800" b="1">
                <a:latin typeface="Monotype Corsiva" pitchFamily="66" charset="0"/>
              </a:rPr>
              <a:t> год и н</a:t>
            </a:r>
            <a:r>
              <a:rPr lang="ru-RU" sz="2800" b="1"/>
              <a:t>а плановый период 2019 и 2020 годов</a:t>
            </a:r>
            <a:r>
              <a:rPr lang="ru-RU" sz="2800"/>
              <a:t> </a:t>
            </a:r>
            <a:r>
              <a:rPr lang="ru-RU" sz="2800" b="1">
                <a:latin typeface="Monotype Corsiva" pitchFamily="66" charset="0"/>
              </a:rPr>
              <a:t>прогнозируется в сумме </a:t>
            </a:r>
            <a:r>
              <a:rPr lang="ru-RU" sz="2800" b="1"/>
              <a:t>45,1 тыс. руб, 45,7</a:t>
            </a:r>
            <a:r>
              <a:rPr lang="ru-RU" sz="2800" b="1">
                <a:latin typeface="Monotype Corsiva" pitchFamily="66" charset="0"/>
              </a:rPr>
              <a:t> тыс.руб. </a:t>
            </a:r>
            <a:r>
              <a:rPr lang="ru-RU" sz="2800" b="1"/>
              <a:t> И 46,4 тыс. руб</a:t>
            </a:r>
          </a:p>
          <a:p>
            <a:pPr algn="ctr">
              <a:defRPr/>
            </a:pPr>
            <a:r>
              <a:rPr lang="ru-RU" sz="2800" b="1"/>
              <a:t>соответственно</a:t>
            </a:r>
            <a:r>
              <a:rPr lang="ru-RU" sz="2800" b="1">
                <a:latin typeface="Monotype Corsiva" pitchFamily="66" charset="0"/>
              </a:rPr>
              <a:t>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5472">
            <a:off x="84212" y="4467739"/>
            <a:ext cx="3807085" cy="224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5094">
            <a:off x="5375897" y="4551897"/>
            <a:ext cx="3273145" cy="216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5601" y="4779972"/>
            <a:ext cx="3314687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23508" y="265090"/>
            <a:ext cx="6672204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ГОСУДАРСТВЕННАЯ ПОШЛИНА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459" y="914795"/>
            <a:ext cx="8555170" cy="521018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Объем поступлений в бюджет сельского поселения в 2018 году прогнозируется в сумме 10,4 тыс.руб. В бюджет сельского поселения поступает государственная пошлина за совершение нотариальных действий (за исключением действий, собираемых консульскими учреждениями РФ).</a:t>
            </a:r>
          </a:p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Общий объем поступлений государственной пошлины в бюджет сельского поселения на 2018год – в сумме 10,4 тыс.руб. и плановый период 2019 и 2020 годов в сумме 10,8  тыс.руб. и 11,2 тыс.руб.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1521</Words>
  <PresentationFormat>Экран (4:3)</PresentationFormat>
  <Paragraphs>307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Monotype Corsiva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Виктория</cp:lastModifiedBy>
  <cp:revision>85</cp:revision>
  <dcterms:created xsi:type="dcterms:W3CDTF">2016-12-12T13:04:31Z</dcterms:created>
  <dcterms:modified xsi:type="dcterms:W3CDTF">2018-02-20T10:11:24Z</dcterms:modified>
</cp:coreProperties>
</file>