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80" r:id="rId16"/>
    <p:sldId id="269" r:id="rId17"/>
    <p:sldId id="271" r:id="rId18"/>
    <p:sldId id="272" r:id="rId19"/>
    <p:sldId id="273" r:id="rId20"/>
    <p:sldId id="278" r:id="rId21"/>
    <p:sldId id="274" r:id="rId22"/>
    <p:sldId id="276" r:id="rId23"/>
    <p:sldId id="277" r:id="rId24"/>
    <p:sldId id="275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882" autoAdjust="0"/>
  </p:normalViewPr>
  <p:slideViewPr>
    <p:cSldViewPr>
      <p:cViewPr>
        <p:scale>
          <a:sx n="107" d="100"/>
          <a:sy n="107" d="100"/>
        </p:scale>
        <p:origin x="-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54445-B75F-413B-B016-A2F709386261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A58EC-A78B-491B-A023-F66933F8F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6A710-D12C-4528-9422-27E9C1597CBB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8F57-B4B2-4A78-A1E4-69630122E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6B671-6F86-4E97-A7BC-099F15AFC7F0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09E5F-94BE-4990-8CE2-DC803027C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0ED9E-C3FE-4B35-9D7D-0DFBB9E40E0D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65EB6-1DDA-4977-B71E-72FAED227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9E47-CC0A-41D3-BD6E-243AB7D85611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759C9-1CA4-4092-81FE-13073CF72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F5BB6-354E-452A-A7CC-A3D8583E04B3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4AE35-A5DB-40E8-A3E7-08CED3641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E811-8B1F-4721-B02C-ACFDA3B32FF9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7469-89A1-4FBA-8DE3-C61AF44BA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873D6-9B0D-48B3-9FF6-449051E7E4E6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26618-FC28-4232-9B8B-4CF8ECA8A4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410B5-6B1D-4DBE-B9BC-D0E7BA697706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970CB-F205-4FF2-9A97-D497CD959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F6F3A-79F8-4C32-97C7-B20D717CA5A7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1962B-83F3-43AC-A948-C812BE4860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8FB61-648F-40D9-8505-C575A5BFB7A9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FF59-8231-49FC-8FEA-CE44945FD9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4A18CF-ABCD-4854-B155-92F131734C03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EF8EBB-C6EF-436F-84BA-1F8BF9907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Решение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«О бюджете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Маркинского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сельского поселения на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2020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2021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2022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годов» №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104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25.12.2019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09" y="773094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Штрафы, санкции, возмещ</a:t>
            </a:r>
            <a:r>
              <a:rPr lang="ru-RU" sz="2400" b="1" dirty="0">
                <a:latin typeface="Monotype Corsiva" pitchFamily="66" charset="0"/>
              </a:rPr>
              <a:t>ение </a:t>
            </a:r>
            <a:r>
              <a:rPr lang="ru-RU" sz="2400" b="1" dirty="0">
                <a:latin typeface="Monotype Corsiva" pitchFamily="66" charset="0"/>
              </a:rPr>
              <a:t>ущерба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943000" y="1341438"/>
            <a:ext cx="19319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   </a:t>
            </a:r>
            <a:r>
              <a:rPr lang="ru-RU" sz="2400" b="1" dirty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   </a:t>
            </a:r>
            <a:r>
              <a:rPr lang="ru-RU" sz="2400" b="1" dirty="0">
                <a:latin typeface="Monotype Corsiva" pitchFamily="66" charset="0"/>
              </a:rPr>
              <a:t>13,0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3564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период</a:t>
            </a: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4353894" y="1844675"/>
            <a:ext cx="3393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2021  </a:t>
            </a:r>
            <a:r>
              <a:rPr lang="ru-RU" sz="2400" b="1" dirty="0">
                <a:latin typeface="Monotype Corsiva" pitchFamily="66" charset="0"/>
              </a:rPr>
              <a:t>год                  </a:t>
            </a:r>
            <a:r>
              <a:rPr lang="ru-RU" sz="2400" b="1" dirty="0">
                <a:latin typeface="Monotype Corsiva" pitchFamily="66" charset="0"/>
              </a:rPr>
              <a:t>2022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13,5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    </a:t>
            </a:r>
            <a:r>
              <a:rPr lang="ru-RU" sz="2400" b="1" dirty="0">
                <a:latin typeface="Monotype Corsiva" pitchFamily="66" charset="0"/>
              </a:rPr>
              <a:t>14,0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0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38819"/>
              </p:ext>
            </p:extLst>
          </p:nvPr>
        </p:nvGraphicFramePr>
        <p:xfrm>
          <a:off x="642938" y="3500438"/>
          <a:ext cx="7929562" cy="3108960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16631,5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30110,7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5835,5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5827,4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9043,9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5616,8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5595,5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20863,1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249738" y="1335088"/>
            <a:ext cx="149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 Плановый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25390"/>
            <a:ext cx="5214974" cy="22467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Бюджет </a:t>
            </a:r>
            <a:r>
              <a:rPr lang="ru-RU" sz="2400" b="1" dirty="0" err="1">
                <a:latin typeface="Monotype Corsiva" pitchFamily="66" charset="0"/>
              </a:rPr>
              <a:t>Маркинского</a:t>
            </a:r>
            <a:r>
              <a:rPr lang="ru-RU" sz="2400" b="1" dirty="0">
                <a:latin typeface="Monotype Corsiva" pitchFamily="66" charset="0"/>
              </a:rPr>
              <a:t> сельского поселения составлен на основе муниципальных программ сельского поселения.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На реализацию </a:t>
            </a:r>
            <a:r>
              <a:rPr lang="ru-RU" sz="2400" b="1" dirty="0" smtClean="0">
                <a:latin typeface="Monotype Corsiva" pitchFamily="66" charset="0"/>
              </a:rPr>
              <a:t>9 </a:t>
            </a:r>
            <a:r>
              <a:rPr lang="ru-RU" sz="2400" b="1" dirty="0">
                <a:latin typeface="Monotype Corsiva" pitchFamily="66" charset="0"/>
              </a:rPr>
              <a:t>муниципальных программ предусмотрено в бюджете на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 в объеме </a:t>
            </a:r>
            <a:r>
              <a:rPr lang="ru-RU" sz="2400" b="1" dirty="0" smtClean="0">
                <a:latin typeface="Monotype Corsiva" pitchFamily="66" charset="0"/>
              </a:rPr>
              <a:t>27672,9 </a:t>
            </a:r>
            <a:r>
              <a:rPr lang="ru-RU" sz="2400" b="1" dirty="0" err="1">
                <a:latin typeface="Monotype Corsiva" pitchFamily="66" charset="0"/>
              </a:rPr>
              <a:t>тыс.рублей</a:t>
            </a:r>
            <a:r>
              <a:rPr lang="ru-RU" sz="2400" b="1" dirty="0">
                <a:latin typeface="Monotype Corsiva" pitchFamily="66" charset="0"/>
              </a:rPr>
              <a:t>  на плановый период в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году в объеме </a:t>
            </a:r>
            <a:r>
              <a:rPr lang="ru-RU" sz="2400" b="1" dirty="0" smtClean="0">
                <a:latin typeface="Monotype Corsiva" pitchFamily="66" charset="0"/>
              </a:rPr>
              <a:t>3942,2 </a:t>
            </a:r>
            <a:r>
              <a:rPr lang="ru-RU" sz="2400" b="1" dirty="0" err="1" smtClean="0">
                <a:latin typeface="Monotype Corsiva" pitchFamily="66" charset="0"/>
              </a:rPr>
              <a:t>тыс.рублей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и на </a:t>
            </a:r>
            <a:r>
              <a:rPr lang="ru-RU" sz="2400" b="1" dirty="0" smtClean="0">
                <a:latin typeface="Monotype Corsiva" pitchFamily="66" charset="0"/>
              </a:rPr>
              <a:t>2022 </a:t>
            </a:r>
            <a:r>
              <a:rPr lang="ru-RU" sz="2400" b="1" dirty="0">
                <a:latin typeface="Monotype Corsiva" pitchFamily="66" charset="0"/>
              </a:rPr>
              <a:t>год в объеме   </a:t>
            </a:r>
            <a:r>
              <a:rPr lang="ru-RU" sz="2400" b="1" dirty="0" smtClean="0">
                <a:latin typeface="Monotype Corsiva" pitchFamily="66" charset="0"/>
              </a:rPr>
              <a:t>4116,9 </a:t>
            </a:r>
            <a:r>
              <a:rPr lang="ru-RU" sz="2400" b="1" dirty="0" err="1">
                <a:latin typeface="Monotype Corsiva" pitchFamily="66" charset="0"/>
              </a:rPr>
              <a:t>тыс.рублей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В программах на три предстоящих года сосредоточено </a:t>
            </a:r>
            <a:r>
              <a:rPr lang="ru-RU" sz="2400" b="1" dirty="0" smtClean="0">
                <a:latin typeface="Monotype Corsiva" pitchFamily="66" charset="0"/>
              </a:rPr>
              <a:t>82,7; 41,0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41,8% </a:t>
            </a:r>
            <a:r>
              <a:rPr lang="ru-RU" sz="2400" b="1" dirty="0">
                <a:latin typeface="Monotype Corsiva" pitchFamily="66" charset="0"/>
              </a:rPr>
              <a:t>соответственно расходов сельского поселения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59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81164"/>
              </p:ext>
            </p:extLst>
          </p:nvPr>
        </p:nvGraphicFramePr>
        <p:xfrm>
          <a:off x="250825" y="2205038"/>
          <a:ext cx="8643938" cy="4246564"/>
        </p:xfrm>
        <a:graphic>
          <a:graphicData uri="http://schemas.openxmlformats.org/drawingml/2006/table">
            <a:tbl>
              <a:tblPr/>
              <a:tblGrid>
                <a:gridCol w="3781425"/>
                <a:gridCol w="1620838"/>
                <a:gridCol w="1485900"/>
                <a:gridCol w="1755775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2021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2022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23078,2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4425,7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6.Энергоэфективность и развитие энергетики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27672,9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3942,2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4116,9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88640"/>
            <a:ext cx="8715438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2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2467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1 создание условий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для обеспечения качественными коммунальными услугами населения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522" y="4214818"/>
            <a:ext cx="2305438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2020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1438,2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3120" y="4214818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2021 </a:t>
            </a:r>
            <a:r>
              <a:rPr lang="ru-RU" sz="2800" b="1" dirty="0">
                <a:latin typeface="Monotype Corsiva" pitchFamily="66" charset="0"/>
              </a:rPr>
              <a:t>год 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350,0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7456" y="4143380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2022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350,0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2 </a:t>
            </a:r>
            <a:r>
              <a:rPr lang="ru-RU" sz="2800" b="1" dirty="0">
                <a:latin typeface="Monotype Corsiva" pitchFamily="66" charset="0"/>
              </a:rPr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368" y="2000240"/>
            <a:ext cx="186621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  <a:cs typeface="+mn-cs"/>
              </a:rPr>
              <a:t>2020 </a:t>
            </a:r>
            <a:r>
              <a:rPr lang="ru-RU" sz="24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/>
            <a:r>
              <a:rPr lang="ru-RU" sz="2400" b="1" dirty="0">
                <a:latin typeface="Monotype Corsiva" pitchFamily="66" charset="0"/>
                <a:cs typeface="+mn-cs"/>
              </a:rPr>
              <a:t>180,0 </a:t>
            </a:r>
            <a:r>
              <a:rPr lang="ru-RU" sz="24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5322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2021 </a:t>
            </a:r>
            <a:r>
              <a:rPr lang="ru-RU" sz="2400" b="1" dirty="0">
                <a:latin typeface="Monotype Corsiva" pitchFamily="66" charset="0"/>
                <a:cs typeface="+mn-cs"/>
              </a:rPr>
              <a:t>год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20,0 </a:t>
            </a:r>
            <a:r>
              <a:rPr lang="ru-RU" sz="24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9217" y="2000240"/>
            <a:ext cx="1593705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2022год</a:t>
            </a:r>
            <a:endParaRPr lang="ru-RU" sz="2400" b="1" dirty="0">
              <a:latin typeface="Monotype Corsiva" pitchFamily="66" charset="0"/>
              <a:cs typeface="+mn-cs"/>
            </a:endParaRP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20, </a:t>
            </a:r>
            <a:r>
              <a:rPr lang="ru-RU" sz="24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5068"/>
            <a:ext cx="2144110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  <a:cs typeface="+mn-cs"/>
              </a:rPr>
              <a:t>2020 </a:t>
            </a:r>
            <a:r>
              <a:rPr lang="ru-RU" sz="28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+mn-cs"/>
              </a:rPr>
              <a:t>296,7 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4627"/>
            <a:ext cx="207170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2022 </a:t>
            </a:r>
            <a:r>
              <a:rPr lang="ru-RU" sz="28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12,0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4380" y="4081466"/>
            <a:ext cx="250033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2021 </a:t>
            </a:r>
            <a:r>
              <a:rPr lang="ru-RU" sz="28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23,2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2020 году планируется приобретение коммунальной техники на сумму 6 163,3 тыс. рублей.</a:t>
            </a:r>
          </a:p>
          <a:p>
            <a:pPr marL="0" indent="0">
              <a:buNone/>
            </a:pPr>
            <a:r>
              <a:rPr lang="ru-RU" sz="3200" dirty="0" smtClean="0"/>
              <a:t>Благоустройство</a:t>
            </a:r>
          </a:p>
          <a:p>
            <a:pPr marL="0" indent="0">
              <a:buNone/>
            </a:pPr>
            <a:r>
              <a:rPr lang="ru-RU" sz="3200" dirty="0" smtClean="0"/>
              <a:t>В рамках нацпроекта «Комфортная городская среда» в 2020 году предусмотрено благоустройство сквера в </a:t>
            </a:r>
            <a:r>
              <a:rPr lang="ru-RU" sz="3200" dirty="0" err="1" smtClean="0"/>
              <a:t>ст</a:t>
            </a:r>
            <a:r>
              <a:rPr lang="ru-RU" sz="3200" dirty="0" smtClean="0"/>
              <a:t> </a:t>
            </a:r>
            <a:r>
              <a:rPr lang="ru-RU" sz="3200" dirty="0" err="1" smtClean="0"/>
              <a:t>Маркинской</a:t>
            </a:r>
            <a:r>
              <a:rPr lang="ru-RU" sz="3200" dirty="0" smtClean="0"/>
              <a:t> на сумму 15 000,0 тыс. рублей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Коммунальное хозяйство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09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9"/>
            <a:ext cx="8501122" cy="507831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 dirty="0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бюджете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сельского поселения по разделу «Охрана окружающей среды» предусмотрены бюджетные ассигнования в сумме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20,0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тыс. рублей на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год и на плановый период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2022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годов по 10,0 тыс. руб. ежегодно.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Расходы по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разделу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будут направлены на:</a:t>
            </a:r>
          </a:p>
          <a:p>
            <a:pPr indent="450850" eaLnBrk="0" hangingPunct="0">
              <a:tabLst>
                <a:tab pos="3186113" algn="ctr"/>
                <a:tab pos="5391150" algn="l"/>
              </a:tabLst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ресурсами, обеспечение безопасности ГТС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61" y="5494324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4239" y="6992"/>
            <a:ext cx="2000263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41" y="3162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67403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В </a:t>
            </a:r>
            <a:r>
              <a:rPr lang="ru-RU" sz="1600" b="1" dirty="0">
                <a:latin typeface="Monotype Corsiva" pitchFamily="66" charset="0"/>
              </a:rPr>
              <a:t>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1600" b="1" dirty="0">
                <a:latin typeface="Monotype Corsiva" pitchFamily="66" charset="0"/>
              </a:rPr>
              <a:t>2020 </a:t>
            </a:r>
            <a:r>
              <a:rPr lang="ru-RU" sz="1600" b="1" dirty="0">
                <a:latin typeface="Monotype Corsiva" pitchFamily="66" charset="0"/>
              </a:rPr>
              <a:t>году в сумме </a:t>
            </a:r>
            <a:r>
              <a:rPr lang="ru-RU" sz="1600" b="1" dirty="0">
                <a:latin typeface="Monotype Corsiva" pitchFamily="66" charset="0"/>
              </a:rPr>
              <a:t> 4425,7 </a:t>
            </a:r>
            <a:r>
              <a:rPr lang="ru-RU" sz="1600" b="1" dirty="0">
                <a:latin typeface="Monotype Corsiva" pitchFamily="66" charset="0"/>
              </a:rPr>
              <a:t>тыс. рублей, в </a:t>
            </a:r>
            <a:r>
              <a:rPr lang="ru-RU" sz="1600" b="1" dirty="0">
                <a:latin typeface="Monotype Corsiva" pitchFamily="66" charset="0"/>
              </a:rPr>
              <a:t>2021 </a:t>
            </a:r>
            <a:r>
              <a:rPr lang="ru-RU" sz="1600" b="1" dirty="0">
                <a:latin typeface="Monotype Corsiva" pitchFamily="66" charset="0"/>
              </a:rPr>
              <a:t>году в сумме </a:t>
            </a:r>
            <a:r>
              <a:rPr lang="ru-RU" sz="1600" b="1" dirty="0">
                <a:latin typeface="Monotype Corsiva" pitchFamily="66" charset="0"/>
              </a:rPr>
              <a:t> 3500,0 </a:t>
            </a:r>
            <a:r>
              <a:rPr lang="ru-RU" sz="1600" b="1" dirty="0">
                <a:latin typeface="Monotype Corsiva" pitchFamily="66" charset="0"/>
              </a:rPr>
              <a:t>тыс. рублей и в </a:t>
            </a:r>
            <a:r>
              <a:rPr lang="ru-RU" sz="1600" b="1" dirty="0">
                <a:latin typeface="Monotype Corsiva" pitchFamily="66" charset="0"/>
              </a:rPr>
              <a:t>2022 </a:t>
            </a:r>
            <a:r>
              <a:rPr lang="ru-RU" sz="1600" b="1" dirty="0">
                <a:latin typeface="Monotype Corsiva" pitchFamily="66" charset="0"/>
              </a:rPr>
              <a:t>году в сумме </a:t>
            </a:r>
            <a:r>
              <a:rPr lang="ru-RU" sz="1600" b="1" dirty="0">
                <a:latin typeface="Monotype Corsiva" pitchFamily="66" charset="0"/>
              </a:rPr>
              <a:t>3500,0 </a:t>
            </a:r>
            <a:r>
              <a:rPr lang="ru-RU" sz="1600" b="1" dirty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</a:t>
            </a:r>
            <a:r>
              <a:rPr lang="ru-RU" sz="1600" b="1" dirty="0">
                <a:latin typeface="Monotype Corsiva" pitchFamily="66" charset="0"/>
              </a:rPr>
              <a:t>2020-2022 </a:t>
            </a:r>
            <a:r>
              <a:rPr lang="ru-RU" sz="1600" b="1" dirty="0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</a:t>
            </a:r>
            <a:r>
              <a:rPr lang="ru-RU" sz="1600" b="1" dirty="0" err="1">
                <a:latin typeface="Monotype Corsiva" pitchFamily="66" charset="0"/>
              </a:rPr>
              <a:t>Маркинского</a:t>
            </a:r>
            <a:r>
              <a:rPr lang="ru-RU" sz="1600" b="1" dirty="0">
                <a:latin typeface="Monotype Corsiva" pitchFamily="66" charset="0"/>
              </a:rPr>
              <a:t> сельского поселения от 05.09.2013 года № 65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</a:t>
            </a:r>
            <a:r>
              <a:rPr lang="ru-RU" sz="1600" b="1" dirty="0" err="1">
                <a:latin typeface="Monotype Corsiva" pitchFamily="66" charset="0"/>
              </a:rPr>
              <a:t>Маркинском</a:t>
            </a:r>
            <a:r>
              <a:rPr lang="ru-RU" sz="1600" b="1" dirty="0">
                <a:latin typeface="Monotype Corsiva" pitchFamily="66" charset="0"/>
              </a:rPr>
              <a:t> сельском поселении».</a:t>
            </a: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995" y="6350"/>
            <a:ext cx="8501122" cy="452431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Monotype Corsiva" pitchFamily="66" charset="0"/>
              </a:rPr>
              <a:t>РАЗДЕЛ</a:t>
            </a:r>
          </a:p>
          <a:p>
            <a:pPr algn="ctr">
              <a:defRPr/>
            </a:pPr>
            <a:r>
              <a:rPr lang="ru-RU" sz="3600" b="1" dirty="0">
                <a:latin typeface="Monotype Corsiva" pitchFamily="66" charset="0"/>
              </a:rPr>
              <a:t>«ОБРАЗОВАНИЕ»</a:t>
            </a:r>
          </a:p>
          <a:p>
            <a:pPr algn="ctr">
              <a:defRPr/>
            </a:pPr>
            <a:endParaRPr lang="ru-RU" sz="3600" b="1" dirty="0">
              <a:latin typeface="Monotype Corsiva" pitchFamily="66" charset="0"/>
            </a:endParaRP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</a:t>
            </a:r>
            <a:r>
              <a:rPr lang="ru-RU" sz="2000" b="1" dirty="0" err="1">
                <a:latin typeface="Monotype Corsiva" pitchFamily="66" charset="0"/>
              </a:rPr>
              <a:t>Маркинского</a:t>
            </a:r>
            <a:r>
              <a:rPr lang="ru-RU" sz="2000" b="1" dirty="0">
                <a:latin typeface="Monotype Corsiva" pitchFamily="66" charset="0"/>
              </a:rPr>
              <a:t> сельского поселения на </a:t>
            </a:r>
            <a:r>
              <a:rPr lang="ru-RU" sz="2000" b="1" dirty="0">
                <a:latin typeface="Monotype Corsiva" pitchFamily="66" charset="0"/>
              </a:rPr>
              <a:t> 2020 </a:t>
            </a:r>
            <a:r>
              <a:rPr lang="ru-RU" sz="2000" b="1" dirty="0">
                <a:latin typeface="Monotype Corsiva" pitchFamily="66" charset="0"/>
              </a:rPr>
              <a:t>год  в сумме </a:t>
            </a:r>
            <a:r>
              <a:rPr lang="ru-RU" sz="2000" b="1" dirty="0">
                <a:latin typeface="Monotype Corsiva" pitchFamily="66" charset="0"/>
              </a:rPr>
              <a:t>50,0 </a:t>
            </a:r>
            <a:r>
              <a:rPr lang="ru-RU" sz="2000" b="1" dirty="0" err="1">
                <a:latin typeface="Monotype Corsiva" pitchFamily="66" charset="0"/>
              </a:rPr>
              <a:t>тыс.руб</a:t>
            </a:r>
            <a:r>
              <a:rPr lang="ru-RU" sz="2000" b="1" dirty="0">
                <a:latin typeface="Monotype Corsiva" pitchFamily="66" charset="0"/>
              </a:rPr>
              <a:t>. в </a:t>
            </a:r>
            <a:r>
              <a:rPr lang="ru-RU" sz="2000" b="1" dirty="0">
                <a:latin typeface="Monotype Corsiva" pitchFamily="66" charset="0"/>
              </a:rPr>
              <a:t>2021-2022 </a:t>
            </a:r>
            <a:r>
              <a:rPr lang="ru-RU" sz="2000" b="1" dirty="0">
                <a:latin typeface="Monotype Corsiva" pitchFamily="66" charset="0"/>
              </a:rPr>
              <a:t>годах  </a:t>
            </a:r>
            <a:r>
              <a:rPr lang="ru-RU" sz="2000" b="1" dirty="0">
                <a:latin typeface="Monotype Corsiva" pitchFamily="66" charset="0"/>
              </a:rPr>
              <a:t>также по 50,0 </a:t>
            </a:r>
            <a:r>
              <a:rPr lang="ru-RU" sz="2000" b="1" dirty="0">
                <a:latin typeface="Monotype Corsiva" pitchFamily="66" charset="0"/>
              </a:rPr>
              <a:t>тыс. рублей ежегодно.</a:t>
            </a:r>
          </a:p>
          <a:p>
            <a:pPr>
              <a:defRPr/>
            </a:pPr>
            <a:endParaRPr lang="ru-RU" sz="20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46330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2020-2022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годы в сумме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70,0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тыс. рублей </a:t>
            </a:r>
          </a:p>
          <a:p>
            <a:pPr indent="450850" algn="ctr" eaLnBrk="0" hangingPunct="0">
              <a:defRPr/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ежегодно. Это средства на выплаты государственной пенсии за выслугу лет лицам, замещающим </a:t>
            </a:r>
          </a:p>
          <a:p>
            <a:pPr indent="450850" algn="ctr" eaLnBrk="0" hangingPunct="0">
              <a:defRPr/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>
              <a:defRPr/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органов </a:t>
            </a:r>
            <a:r>
              <a:rPr lang="ru-RU" sz="2800" b="1" dirty="0" err="1">
                <a:latin typeface="Monotype Corsiva" pitchFamily="66" charset="0"/>
                <a:cs typeface="Times New Roman" pitchFamily="18" charset="0"/>
              </a:rPr>
              <a:t>Маркинского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 сельского поселения.</a:t>
            </a:r>
          </a:p>
          <a:p>
            <a:pPr indent="450850"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Маркинского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2022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годов. (утв. Постановлением Администрации МСП от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13.11.2020г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 № 185)</a:t>
            </a: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14.11.2016г. № 08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утверждении положения о бюджетном процессе в Маркинском сельском поселении Цимлянского района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Раздел «</a:t>
            </a:r>
            <a:r>
              <a:rPr lang="ru-RU" sz="4000" b="1" dirty="0" err="1">
                <a:latin typeface="Monotype Corsiva" pitchFamily="66" charset="0"/>
              </a:rPr>
              <a:t>Энергоэфективность</a:t>
            </a:r>
            <a:r>
              <a:rPr lang="ru-RU" sz="4000" b="1" dirty="0">
                <a:latin typeface="Monotype Corsiva" pitchFamily="66" charset="0"/>
              </a:rPr>
              <a:t> и развитие энергетики»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Объем финансирование на муниципальную программу в бюджете </a:t>
            </a:r>
            <a:r>
              <a:rPr lang="ru-RU" sz="2000" b="1" dirty="0" err="1">
                <a:latin typeface="Monotype Corsiva" pitchFamily="66" charset="0"/>
              </a:rPr>
              <a:t>Маркинского</a:t>
            </a:r>
            <a:r>
              <a:rPr lang="ru-RU" sz="2000" b="1" dirty="0">
                <a:latin typeface="Monotype Corsiva" pitchFamily="66" charset="0"/>
              </a:rPr>
              <a:t> сельского поселения запланировано в сумме 25,0 тыс. рублей на </a:t>
            </a:r>
            <a:r>
              <a:rPr lang="ru-RU" sz="2000" b="1" dirty="0">
                <a:latin typeface="Monotype Corsiva" pitchFamily="66" charset="0"/>
              </a:rPr>
              <a:t>2020 </a:t>
            </a:r>
            <a:r>
              <a:rPr lang="ru-RU" sz="2000" b="1" dirty="0">
                <a:latin typeface="Monotype Corsiva" pitchFamily="66" charset="0"/>
              </a:rPr>
              <a:t>год и по 5 тыс. рублей на </a:t>
            </a:r>
            <a:r>
              <a:rPr lang="ru-RU" sz="2000" b="1" dirty="0">
                <a:latin typeface="Monotype Corsiva" pitchFamily="66" charset="0"/>
              </a:rPr>
              <a:t>2021-2022 </a:t>
            </a:r>
            <a:r>
              <a:rPr lang="ru-RU" sz="2000" b="1" dirty="0">
                <a:latin typeface="Monotype Corsiva" pitchFamily="66" charset="0"/>
              </a:rPr>
              <a:t>годы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000" b="1" dirty="0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06319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 dirty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году – 1</a:t>
            </a:r>
            <a:r>
              <a:rPr lang="ru-RU" sz="2400" b="1" dirty="0">
                <a:latin typeface="Monotype Corsiva" pitchFamily="66" charset="0"/>
              </a:rPr>
              <a:t>00,0 </a:t>
            </a:r>
            <a:r>
              <a:rPr lang="ru-RU" sz="2400" b="1" dirty="0">
                <a:latin typeface="Monotype Corsiva" pitchFamily="66" charset="0"/>
              </a:rPr>
              <a:t>тыс. рублей, в </a:t>
            </a:r>
            <a:r>
              <a:rPr lang="ru-RU" sz="2400" b="1" dirty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году – 10,0 тыс. рублей и в </a:t>
            </a:r>
            <a:r>
              <a:rPr lang="ru-RU" sz="2400" b="1" dirty="0">
                <a:latin typeface="Monotype Corsiva" pitchFamily="66" charset="0"/>
              </a:rPr>
              <a:t>2022 </a:t>
            </a:r>
            <a:r>
              <a:rPr lang="ru-RU" sz="2400" b="1" dirty="0">
                <a:latin typeface="Monotype Corsiva" pitchFamily="66" charset="0"/>
              </a:rPr>
              <a:t>году – 10,0 тыс. рублей.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Расходы по разделу будут направлены на выполнение мероприятий в рамках программы «Развитие физической культуры и спорта», проведение спортивных мероприятий, приобретение спортивного инвентаря           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4325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r>
              <a:rPr lang="ru-RU" b="1" dirty="0">
                <a:latin typeface="Monotype Corsiva" pitchFamily="66" charset="0"/>
              </a:rPr>
              <a:t>В бюджете сельского поселения по разделу «Общегосударственные вопросы» в </a:t>
            </a:r>
            <a:r>
              <a:rPr lang="ru-RU" b="1" dirty="0" smtClean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году предусмотрены бюджетные ассигнования в сумме </a:t>
            </a:r>
            <a:r>
              <a:rPr lang="ru-RU" b="1" dirty="0" smtClean="0">
                <a:latin typeface="Monotype Corsiva" pitchFamily="66" charset="0"/>
              </a:rPr>
              <a:t>5466,2тыс</a:t>
            </a:r>
            <a:r>
              <a:rPr lang="ru-RU" b="1" dirty="0">
                <a:latin typeface="Monotype Corsiva" pitchFamily="66" charset="0"/>
              </a:rPr>
              <a:t>. рублей, в </a:t>
            </a:r>
            <a:r>
              <a:rPr lang="ru-RU" b="1" dirty="0" smtClean="0">
                <a:latin typeface="Monotype Corsiva" pitchFamily="66" charset="0"/>
              </a:rPr>
              <a:t>2021 </a:t>
            </a:r>
            <a:r>
              <a:rPr lang="ru-RU" b="1" dirty="0">
                <a:latin typeface="Monotype Corsiva" pitchFamily="66" charset="0"/>
              </a:rPr>
              <a:t>году – </a:t>
            </a:r>
            <a:r>
              <a:rPr lang="ru-RU" b="1" dirty="0" smtClean="0">
                <a:latin typeface="Monotype Corsiva" pitchFamily="66" charset="0"/>
              </a:rPr>
              <a:t>5339,6 тыс</a:t>
            </a:r>
            <a:r>
              <a:rPr lang="ru-RU" b="1" dirty="0">
                <a:latin typeface="Monotype Corsiva" pitchFamily="66" charset="0"/>
              </a:rPr>
              <a:t>. рублей и в </a:t>
            </a:r>
            <a:r>
              <a:rPr lang="ru-RU" b="1" dirty="0" smtClean="0">
                <a:latin typeface="Monotype Corsiva" pitchFamily="66" charset="0"/>
              </a:rPr>
              <a:t>2022 </a:t>
            </a:r>
            <a:r>
              <a:rPr lang="ru-RU" b="1" dirty="0">
                <a:latin typeface="Monotype Corsiva" pitchFamily="66" charset="0"/>
              </a:rPr>
              <a:t>году – </a:t>
            </a:r>
            <a:r>
              <a:rPr lang="ru-RU" b="1" dirty="0" smtClean="0">
                <a:latin typeface="Monotype Corsiva" pitchFamily="66" charset="0"/>
              </a:rPr>
              <a:t>5407,5 </a:t>
            </a:r>
            <a:r>
              <a:rPr lang="ru-RU" b="1" dirty="0">
                <a:latin typeface="Monotype Corsiva" pitchFamily="66" charset="0"/>
              </a:rPr>
              <a:t>тыс. </a:t>
            </a:r>
            <a:r>
              <a:rPr lang="ru-RU" b="1" dirty="0">
                <a:latin typeface="Monotype Corsiva" pitchFamily="66" charset="0"/>
              </a:rPr>
              <a:t>рублей.</a:t>
            </a:r>
          </a:p>
          <a:p>
            <a:r>
              <a:rPr lang="ru-RU" b="1" dirty="0">
                <a:latin typeface="Monotype Corsiva" pitchFamily="66" charset="0"/>
              </a:rPr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b="1" dirty="0">
                <a:latin typeface="Monotype Corsiva" pitchFamily="66" charset="0"/>
              </a:rPr>
              <a:t>Данные средства будут направлены, в том числе на:</a:t>
            </a:r>
          </a:p>
          <a:p>
            <a:r>
              <a:rPr lang="ru-RU" b="1" dirty="0">
                <a:latin typeface="Monotype Corsiva" pitchFamily="66" charset="0"/>
              </a:rPr>
              <a:t>финансовое обеспечение деятельности органов власти </a:t>
            </a:r>
            <a:r>
              <a:rPr lang="ru-RU" b="1" dirty="0" err="1">
                <a:latin typeface="Monotype Corsiva" pitchFamily="66" charset="0"/>
              </a:rPr>
              <a:t>Маркинского</a:t>
            </a:r>
            <a:r>
              <a:rPr lang="ru-RU" b="1" dirty="0">
                <a:latin typeface="Monotype Corsiva" pitchFamily="66" charset="0"/>
              </a:rPr>
              <a:t> сельского поселения: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5180,2 </a:t>
            </a:r>
            <a:r>
              <a:rPr lang="ru-RU" b="1" dirty="0">
                <a:latin typeface="Monotype Corsiva" pitchFamily="66" charset="0"/>
              </a:rPr>
              <a:t>тыс. </a:t>
            </a:r>
            <a:r>
              <a:rPr lang="ru-RU" b="1" dirty="0">
                <a:latin typeface="Monotype Corsiva" pitchFamily="66" charset="0"/>
              </a:rPr>
              <a:t>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2021 </a:t>
            </a:r>
            <a:r>
              <a:rPr lang="ru-RU" b="1" dirty="0">
                <a:latin typeface="Monotype Corsiva" pitchFamily="66" charset="0"/>
              </a:rPr>
              <a:t>году в сумме  </a:t>
            </a:r>
            <a:r>
              <a:rPr lang="ru-RU" b="1" dirty="0" smtClean="0">
                <a:latin typeface="Monotype Corsiva" pitchFamily="66" charset="0"/>
              </a:rPr>
              <a:t>4568,2 тыс</a:t>
            </a:r>
            <a:r>
              <a:rPr lang="ru-RU" b="1" dirty="0">
                <a:latin typeface="Monotype Corsiva" pitchFamily="66" charset="0"/>
              </a:rPr>
              <a:t>. </a:t>
            </a:r>
            <a:r>
              <a:rPr lang="ru-RU" b="1" dirty="0">
                <a:latin typeface="Monotype Corsiva" pitchFamily="66" charset="0"/>
              </a:rPr>
              <a:t>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2022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4786,1 тыс</a:t>
            </a:r>
            <a:r>
              <a:rPr lang="ru-RU" b="1" dirty="0">
                <a:latin typeface="Monotype Corsiva" pitchFamily="66" charset="0"/>
              </a:rPr>
              <a:t>. </a:t>
            </a:r>
            <a:r>
              <a:rPr lang="ru-RU" b="1" dirty="0">
                <a:latin typeface="Monotype Corsiva" pitchFamily="66" charset="0"/>
              </a:rPr>
              <a:t>рублей. </a:t>
            </a:r>
          </a:p>
          <a:p>
            <a:r>
              <a:rPr lang="ru-RU" b="1" dirty="0">
                <a:latin typeface="Monotype Corsiva" pitchFamily="66" charset="0"/>
              </a:rPr>
              <a:t>оформление муниципального имущества:</a:t>
            </a:r>
          </a:p>
          <a:p>
            <a:r>
              <a:rPr lang="ru-RU" b="1" dirty="0">
                <a:latin typeface="Monotype Corsiva" pitchFamily="66" charset="0"/>
              </a:rPr>
              <a:t>в </a:t>
            </a:r>
            <a:r>
              <a:rPr lang="ru-RU" b="1" dirty="0" smtClean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200,0 </a:t>
            </a:r>
            <a:r>
              <a:rPr lang="ru-RU" b="1" dirty="0">
                <a:latin typeface="Monotype Corsiva" pitchFamily="66" charset="0"/>
              </a:rPr>
              <a:t>тыс. </a:t>
            </a:r>
            <a:r>
              <a:rPr lang="ru-RU" b="1" dirty="0">
                <a:latin typeface="Monotype Corsiva" pitchFamily="66" charset="0"/>
              </a:rPr>
              <a:t>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2021 </a:t>
            </a:r>
            <a:r>
              <a:rPr lang="ru-RU" b="1" dirty="0">
                <a:latin typeface="Monotype Corsiva" pitchFamily="66" charset="0"/>
              </a:rPr>
              <a:t>году в сумме 50,0 тыс. </a:t>
            </a:r>
            <a:r>
              <a:rPr lang="ru-RU" b="1" dirty="0">
                <a:latin typeface="Monotype Corsiva" pitchFamily="66" charset="0"/>
              </a:rPr>
              <a:t>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2022 </a:t>
            </a:r>
            <a:r>
              <a:rPr lang="ru-RU" b="1" dirty="0">
                <a:latin typeface="Monotype Corsiva" pitchFamily="66" charset="0"/>
              </a:rPr>
              <a:t>году в сумме 50,0 тыс. </a:t>
            </a:r>
            <a:r>
              <a:rPr lang="ru-RU" b="1" dirty="0">
                <a:latin typeface="Monotype Corsiva" pitchFamily="66" charset="0"/>
              </a:rPr>
              <a:t>рублей</a:t>
            </a:r>
          </a:p>
          <a:p>
            <a:r>
              <a:rPr lang="ru-RU" b="1" dirty="0">
                <a:latin typeface="Monotype Corsiva" pitchFamily="66" charset="0"/>
              </a:rPr>
              <a:t>публикация информации в СМИ: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году в сумме 40,0 тыс. </a:t>
            </a:r>
            <a:r>
              <a:rPr lang="ru-RU" b="1" dirty="0">
                <a:latin typeface="Monotype Corsiva" pitchFamily="66" charset="0"/>
              </a:rPr>
              <a:t>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2021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40,0 </a:t>
            </a:r>
            <a:r>
              <a:rPr lang="ru-RU" b="1" dirty="0">
                <a:latin typeface="Monotype Corsiva" pitchFamily="66" charset="0"/>
              </a:rPr>
              <a:t>тыс. </a:t>
            </a:r>
            <a:r>
              <a:rPr lang="ru-RU" b="1" dirty="0">
                <a:latin typeface="Monotype Corsiva" pitchFamily="66" charset="0"/>
              </a:rPr>
              <a:t>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2022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40,0 </a:t>
            </a:r>
            <a:r>
              <a:rPr lang="ru-RU" b="1" dirty="0">
                <a:latin typeface="Monotype Corsiva" pitchFamily="66" charset="0"/>
              </a:rPr>
              <a:t>тыс. </a:t>
            </a:r>
            <a:r>
              <a:rPr lang="ru-RU" b="1" dirty="0">
                <a:latin typeface="Monotype Corsiva" pitchFamily="66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283154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b="1" dirty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</a:t>
            </a:r>
            <a:endParaRPr lang="ru-RU" b="1" dirty="0"/>
          </a:p>
          <a:p>
            <a:pPr algn="ctr"/>
            <a:r>
              <a:rPr lang="ru-RU" b="1" dirty="0">
                <a:latin typeface="Monotype Corsiva" pitchFamily="66" charset="0"/>
              </a:rPr>
              <a:t>Предусмотрены расходы по 1 тыс. рублей ежегодно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41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8587" y="4587883"/>
            <a:ext cx="2411615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6"/>
            <a:ext cx="8715436" cy="403187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>
              <a:defRPr/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3600" b="1" dirty="0" err="1">
                <a:latin typeface="Monotype Corsiva" pitchFamily="66" charset="0"/>
                <a:cs typeface="Times New Roman" pitchFamily="18" charset="0"/>
              </a:rPr>
              <a:t>Маркинского</a:t>
            </a: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</a:p>
          <a:p>
            <a:pPr indent="457200" algn="ctr" eaLnBrk="0" hangingPunct="0">
              <a:defRPr/>
            </a:pPr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бюджета сельского поселения </a:t>
            </a:r>
          </a:p>
          <a:p>
            <a:pPr indent="457200" algn="ctr" eaLnBrk="0" hangingPunct="0">
              <a:defRPr/>
            </a:pP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2020-2022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годах в сумме 0,0 рублей.</a:t>
            </a:r>
          </a:p>
          <a:p>
            <a:pPr indent="457200">
              <a:defRPr/>
            </a:pPr>
            <a:endParaRPr lang="ru-RU" sz="28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66" y="3867152"/>
            <a:ext cx="2768893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9" y="3937003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latin typeface="Monotype Corsiva" pitchFamily="66" charset="0"/>
              </a:rPr>
              <a:t>Спасибо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7200" b="1" dirty="0">
                <a:latin typeface="Monotype Corsiva" pitchFamily="66" charset="0"/>
              </a:rPr>
              <a:t>за </a:t>
            </a:r>
            <a:endParaRPr lang="ru-RU" sz="1600" b="1" dirty="0">
              <a:latin typeface="Monotype Corsiva" pitchFamily="66" charset="0"/>
            </a:endParaRPr>
          </a:p>
          <a:p>
            <a:pPr algn="ctr"/>
            <a:r>
              <a:rPr lang="ru-RU" sz="7200" b="1" dirty="0">
                <a:latin typeface="Monotype Corsiva" pitchFamily="66" charset="0"/>
              </a:rPr>
              <a:t>внимание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370403" y="4797425"/>
            <a:ext cx="56573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Решение о бюджете разработано сектором экономики и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 dirty="0" err="1">
                <a:latin typeface="Monotype Corsiva" pitchFamily="66" charset="0"/>
              </a:rPr>
              <a:t>Маркинского</a:t>
            </a:r>
            <a:r>
              <a:rPr lang="ru-RU" sz="2000" b="1" dirty="0">
                <a:latin typeface="Monotype Corsiva" pitchFamily="66" charset="0"/>
              </a:rPr>
              <a:t> сельского поселения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2019 </a:t>
            </a:r>
            <a:r>
              <a:rPr lang="ru-RU" sz="2000" b="1" dirty="0">
                <a:latin typeface="Monotype Corsiva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21566" y="0"/>
            <a:ext cx="490070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Основные параметры </a:t>
            </a:r>
            <a:r>
              <a:rPr lang="ru-RU" sz="1600" b="1" dirty="0">
                <a:latin typeface="Monotype Corsiva" pitchFamily="66" charset="0"/>
              </a:rPr>
              <a:t>бюджета  </a:t>
            </a:r>
            <a:r>
              <a:rPr lang="ru-RU" sz="1600" b="1" dirty="0" err="1">
                <a:latin typeface="Monotype Corsiva" pitchFamily="66" charset="0"/>
              </a:rPr>
              <a:t>Маркинского</a:t>
            </a:r>
            <a:r>
              <a:rPr lang="ru-RU" sz="1600" b="1" dirty="0">
                <a:latin typeface="Monotype Corsiva" pitchFamily="66" charset="0"/>
              </a:rPr>
              <a:t> </a:t>
            </a:r>
            <a:r>
              <a:rPr lang="ru-RU" sz="1600" b="1" dirty="0">
                <a:latin typeface="Monotype Corsiva" pitchFamily="66" charset="0"/>
              </a:rPr>
              <a:t>сельского 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поселения на </a:t>
            </a:r>
            <a:r>
              <a:rPr lang="ru-RU" sz="1600" b="1" dirty="0">
                <a:latin typeface="Monotype Corsiva" pitchFamily="66" charset="0"/>
              </a:rPr>
              <a:t>2020 </a:t>
            </a:r>
            <a:r>
              <a:rPr lang="ru-RU" sz="1600" b="1" dirty="0">
                <a:latin typeface="Monotype Corsiva" pitchFamily="66" charset="0"/>
              </a:rPr>
              <a:t>год и плановый </a:t>
            </a:r>
            <a:r>
              <a:rPr lang="ru-RU" sz="1600" b="1" dirty="0">
                <a:latin typeface="Monotype Corsiva" pitchFamily="66" charset="0"/>
              </a:rPr>
              <a:t>период  2021 </a:t>
            </a:r>
            <a:r>
              <a:rPr lang="ru-RU" sz="1600" b="1" dirty="0">
                <a:latin typeface="Monotype Corsiva" pitchFamily="66" charset="0"/>
              </a:rPr>
              <a:t>и </a:t>
            </a:r>
            <a:r>
              <a:rPr lang="ru-RU" sz="1600" b="1" dirty="0">
                <a:latin typeface="Monotype Corsiva" pitchFamily="66" charset="0"/>
              </a:rPr>
              <a:t>2022 </a:t>
            </a:r>
            <a:r>
              <a:rPr lang="ru-RU" sz="1600" b="1" dirty="0">
                <a:latin typeface="Monotype Corsiva" pitchFamily="66" charset="0"/>
              </a:rPr>
              <a:t>годов  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645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5763"/>
              </p:ext>
            </p:extLst>
          </p:nvPr>
        </p:nvGraphicFramePr>
        <p:xfrm>
          <a:off x="357188" y="1214438"/>
          <a:ext cx="8572500" cy="3749040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Решение о бюджете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20141,3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33458,8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9605,3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9860,4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2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6447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Monotype Corsiva" pitchFamily="66" charset="0"/>
                </a:rPr>
                <a:t>Структура доходов в </a:t>
              </a:r>
              <a:r>
                <a:rPr lang="ru-RU" sz="1400" b="1" dirty="0">
                  <a:latin typeface="Monotype Corsiva" pitchFamily="66" charset="0"/>
                </a:rPr>
                <a:t>2019  г</a:t>
              </a:r>
              <a:r>
                <a:rPr lang="ru-RU" sz="1400" b="1" dirty="0">
                  <a:latin typeface="Monotype Corsiva" pitchFamily="66" charset="0"/>
                </a:rPr>
                <a:t>оду останется прежней</a:t>
              </a:r>
            </a:p>
            <a:p>
              <a:r>
                <a:rPr lang="ru-RU" sz="1400" b="1" dirty="0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 dirty="0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7425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44" y="195240"/>
            <a:ext cx="8643967" cy="51398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Monotype Corsiva" pitchFamily="66" charset="0"/>
              </a:rPr>
              <a:t>Налог на доходы физических лиц</a:t>
            </a:r>
          </a:p>
          <a:p>
            <a:pPr algn="just">
              <a:defRPr/>
            </a:pPr>
            <a:r>
              <a:rPr lang="ru-RU" b="1" dirty="0">
                <a:latin typeface="Monotype Corsiva" pitchFamily="66" charset="0"/>
              </a:rPr>
              <a:t>Объем поступлений по налогу на </a:t>
            </a:r>
            <a:r>
              <a:rPr lang="ru-RU" b="1" dirty="0">
                <a:latin typeface="Monotype Corsiva" pitchFamily="66" charset="0"/>
              </a:rPr>
              <a:t>доходы физических лиц на </a:t>
            </a:r>
            <a:r>
              <a:rPr lang="ru-RU" b="1" dirty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год прогнозируется в сумме </a:t>
            </a:r>
            <a:r>
              <a:rPr lang="ru-RU" b="1" dirty="0">
                <a:latin typeface="Monotype Corsiva" pitchFamily="66" charset="0"/>
              </a:rPr>
              <a:t>900,0 </a:t>
            </a:r>
            <a:r>
              <a:rPr lang="ru-RU" b="1" dirty="0" err="1">
                <a:latin typeface="Monotype Corsiva" pitchFamily="66" charset="0"/>
              </a:rPr>
              <a:t>тыс.руб</a:t>
            </a:r>
            <a:r>
              <a:rPr lang="ru-RU" b="1" dirty="0">
                <a:latin typeface="Monotype Corsiva" pitchFamily="66" charset="0"/>
              </a:rPr>
              <a:t>. и на плановый период </a:t>
            </a:r>
            <a:r>
              <a:rPr lang="ru-RU" b="1" dirty="0">
                <a:latin typeface="Monotype Corsiva" pitchFamily="66" charset="0"/>
              </a:rPr>
              <a:t>2021 </a:t>
            </a:r>
            <a:r>
              <a:rPr lang="ru-RU" b="1" dirty="0">
                <a:latin typeface="Monotype Corsiva" pitchFamily="66" charset="0"/>
              </a:rPr>
              <a:t>и </a:t>
            </a:r>
            <a:r>
              <a:rPr lang="ru-RU" b="1" dirty="0">
                <a:latin typeface="Monotype Corsiva" pitchFamily="66" charset="0"/>
              </a:rPr>
              <a:t>2022 </a:t>
            </a:r>
            <a:r>
              <a:rPr lang="ru-RU" b="1" dirty="0">
                <a:latin typeface="Monotype Corsiva" pitchFamily="66" charset="0"/>
              </a:rPr>
              <a:t>годов в сумме   </a:t>
            </a:r>
            <a:r>
              <a:rPr lang="ru-RU" b="1" dirty="0">
                <a:latin typeface="Monotype Corsiva" pitchFamily="66" charset="0"/>
              </a:rPr>
              <a:t>1055,7 </a:t>
            </a:r>
            <a:r>
              <a:rPr lang="ru-RU" b="1" dirty="0" err="1">
                <a:latin typeface="Monotype Corsiva" pitchFamily="66" charset="0"/>
              </a:rPr>
              <a:t>тыс.руб</a:t>
            </a:r>
            <a:r>
              <a:rPr lang="ru-RU" b="1" dirty="0">
                <a:latin typeface="Monotype Corsiva" pitchFamily="66" charset="0"/>
              </a:rPr>
              <a:t>. и </a:t>
            </a:r>
            <a:r>
              <a:rPr lang="ru-RU" b="1" dirty="0">
                <a:latin typeface="Monotype Corsiva" pitchFamily="66" charset="0"/>
              </a:rPr>
              <a:t>1150,7 </a:t>
            </a:r>
            <a:r>
              <a:rPr lang="ru-RU" b="1" dirty="0">
                <a:latin typeface="Monotype Corsiva" pitchFamily="66" charset="0"/>
              </a:rPr>
              <a:t>тыс. руб. соответственно.</a:t>
            </a:r>
          </a:p>
          <a:p>
            <a:pPr algn="just">
              <a:defRPr/>
            </a:pPr>
            <a:r>
              <a:rPr lang="ru-RU" b="1" dirty="0">
                <a:latin typeface="Monotype Corsiva" pitchFamily="66" charset="0"/>
              </a:rPr>
              <a:t>В 2019-2021 годах будет продолжена реал</a:t>
            </a:r>
            <a:r>
              <a:rPr lang="ru-RU" b="1" dirty="0">
                <a:latin typeface="Monotype Corsiva" pitchFamily="66" charset="0"/>
              </a:rPr>
              <a:t>изация мер по повышению оплаты труда.</a:t>
            </a:r>
          </a:p>
          <a:p>
            <a:pPr algn="just">
              <a:defRPr/>
            </a:pPr>
            <a:r>
              <a:rPr lang="ru-RU" b="1" dirty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pPr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ОАО «ПСХ </a:t>
            </a:r>
            <a:r>
              <a:rPr lang="ru-RU" b="1" dirty="0" err="1">
                <a:latin typeface="Monotype Corsiva" pitchFamily="66" charset="0"/>
              </a:rPr>
              <a:t>Маркинское</a:t>
            </a:r>
            <a:r>
              <a:rPr lang="ru-RU" b="1" dirty="0">
                <a:latin typeface="Monotype Corsiva" pitchFamily="66" charset="0"/>
              </a:rPr>
              <a:t>» 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 ОАО «</a:t>
            </a:r>
            <a:r>
              <a:rPr lang="ru-RU" b="1" dirty="0" err="1">
                <a:latin typeface="Monotype Corsiva" pitchFamily="66" charset="0"/>
              </a:rPr>
              <a:t>Цимлянскхлебопродукт</a:t>
            </a:r>
            <a:r>
              <a:rPr lang="ru-RU" b="1" dirty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 СПК «Степной»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614733" y="521947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35394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>
              <a:defRPr/>
            </a:pPr>
            <a:r>
              <a:rPr lang="ru-RU" sz="2400" b="1" dirty="0">
                <a:latin typeface="Monotype Corsiva" pitchFamily="66" charset="0"/>
              </a:rPr>
              <a:t>   Оценка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  прогнозируется в сумме   </a:t>
            </a:r>
            <a:r>
              <a:rPr lang="ru-RU" sz="2400" b="1" dirty="0" smtClean="0">
                <a:latin typeface="Monotype Corsiva" pitchFamily="66" charset="0"/>
              </a:rPr>
              <a:t>170,0 </a:t>
            </a:r>
            <a:r>
              <a:rPr lang="ru-RU" sz="2400" b="1" dirty="0">
                <a:latin typeface="Monotype Corsiva" pitchFamily="66" charset="0"/>
              </a:rPr>
              <a:t>тыс. руб.</a:t>
            </a:r>
          </a:p>
          <a:p>
            <a:pPr algn="just">
              <a:defRPr/>
            </a:pPr>
            <a:r>
              <a:rPr lang="ru-RU" sz="2400" b="1" dirty="0">
                <a:latin typeface="Monotype Corsiva" pitchFamily="66" charset="0"/>
              </a:rPr>
              <a:t>И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2022 </a:t>
            </a:r>
            <a:r>
              <a:rPr lang="ru-RU" sz="2400" b="1" dirty="0">
                <a:latin typeface="Monotype Corsiva" pitchFamily="66" charset="0"/>
              </a:rPr>
              <a:t>годов в сумме  </a:t>
            </a:r>
            <a:r>
              <a:rPr lang="ru-RU" sz="2400" b="1" dirty="0" smtClean="0">
                <a:latin typeface="Monotype Corsiva" pitchFamily="66" charset="0"/>
              </a:rPr>
              <a:t>220,3 </a:t>
            </a:r>
            <a:r>
              <a:rPr lang="ru-RU" sz="2400" b="1" dirty="0">
                <a:latin typeface="Monotype Corsiva" pitchFamily="66" charset="0"/>
              </a:rPr>
              <a:t>тыс. руб. и </a:t>
            </a:r>
            <a:r>
              <a:rPr lang="ru-RU" sz="2400" b="1" dirty="0" smtClean="0">
                <a:latin typeface="Monotype Corsiva" pitchFamily="66" charset="0"/>
              </a:rPr>
              <a:t>237,9 </a:t>
            </a:r>
            <a:r>
              <a:rPr lang="ru-RU" sz="2400" b="1" dirty="0">
                <a:latin typeface="Monotype Corsiva" pitchFamily="66" charset="0"/>
              </a:rPr>
              <a:t>тыс. руб. соответственно.</a:t>
            </a:r>
          </a:p>
          <a:p>
            <a:pPr algn="just">
              <a:defRPr/>
            </a:pPr>
            <a:r>
              <a:rPr lang="ru-RU" sz="2400" b="1" dirty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2020-2022 </a:t>
            </a:r>
            <a:r>
              <a:rPr lang="ru-RU" sz="2400" b="1" dirty="0">
                <a:latin typeface="Monotype Corsiva" pitchFamily="66" charset="0"/>
              </a:rPr>
              <a:t>годов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6351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3200" b="1" dirty="0" smtClean="0">
                <a:latin typeface="Monotype Corsiva" pitchFamily="66" charset="0"/>
              </a:rPr>
              <a:t>2020 </a:t>
            </a:r>
            <a:r>
              <a:rPr lang="ru-RU" sz="3200" b="1" dirty="0">
                <a:latin typeface="Monotype Corsiva" pitchFamily="66" charset="0"/>
              </a:rPr>
              <a:t>год прогнозируется в сумме </a:t>
            </a:r>
            <a:r>
              <a:rPr lang="ru-RU" sz="3200" b="1" dirty="0" smtClean="0">
                <a:latin typeface="Monotype Corsiva" pitchFamily="66" charset="0"/>
              </a:rPr>
              <a:t>580,0 </a:t>
            </a:r>
            <a:r>
              <a:rPr lang="ru-RU" sz="3200" b="1" dirty="0">
                <a:latin typeface="Monotype Corsiva" pitchFamily="66" charset="0"/>
              </a:rPr>
              <a:t>тыс. рублей. На </a:t>
            </a:r>
            <a:r>
              <a:rPr lang="ru-RU" sz="3200" b="1" dirty="0" smtClean="0">
                <a:latin typeface="Monotype Corsiva" pitchFamily="66" charset="0"/>
              </a:rPr>
              <a:t>2021- 759,1 </a:t>
            </a:r>
            <a:r>
              <a:rPr lang="ru-RU" sz="3200" b="1" dirty="0">
                <a:latin typeface="Monotype Corsiva" pitchFamily="66" charset="0"/>
              </a:rPr>
              <a:t>тыс. рублей, на </a:t>
            </a:r>
            <a:r>
              <a:rPr lang="ru-RU" sz="3200" b="1" dirty="0" smtClean="0">
                <a:latin typeface="Monotype Corsiva" pitchFamily="66" charset="0"/>
              </a:rPr>
              <a:t>2022 </a:t>
            </a:r>
            <a:r>
              <a:rPr lang="ru-RU" sz="3200" b="1" dirty="0">
                <a:latin typeface="Monotype Corsiva" pitchFamily="66" charset="0"/>
              </a:rPr>
              <a:t>год – </a:t>
            </a:r>
            <a:r>
              <a:rPr lang="ru-RU" sz="3200" b="1" dirty="0" smtClean="0">
                <a:latin typeface="Monotype Corsiva" pitchFamily="66" charset="0"/>
              </a:rPr>
              <a:t>871,2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3200" b="1" dirty="0" smtClean="0">
                <a:latin typeface="Monotype Corsiva" pitchFamily="66" charset="0"/>
              </a:rPr>
              <a:t>2020 </a:t>
            </a:r>
            <a:r>
              <a:rPr lang="ru-RU" sz="3200" b="1" dirty="0">
                <a:latin typeface="Monotype Corsiva" pitchFamily="66" charset="0"/>
              </a:rPr>
              <a:t>год прогнозируется в сумме </a:t>
            </a:r>
            <a:r>
              <a:rPr lang="ru-RU" sz="3200" b="1" dirty="0" smtClean="0">
                <a:latin typeface="Monotype Corsiva" pitchFamily="66" charset="0"/>
              </a:rPr>
              <a:t>1500,0 </a:t>
            </a:r>
            <a:r>
              <a:rPr lang="ru-RU" sz="3200" b="1" dirty="0">
                <a:latin typeface="Monotype Corsiva" pitchFamily="66" charset="0"/>
              </a:rPr>
              <a:t>тыс. рублей. На </a:t>
            </a:r>
            <a:r>
              <a:rPr lang="ru-RU" sz="3200" b="1" dirty="0" smtClean="0">
                <a:latin typeface="Monotype Corsiva" pitchFamily="66" charset="0"/>
              </a:rPr>
              <a:t>2021- 1557,1 </a:t>
            </a:r>
            <a:r>
              <a:rPr lang="ru-RU" sz="3200" b="1" dirty="0">
                <a:latin typeface="Monotype Corsiva" pitchFamily="66" charset="0"/>
              </a:rPr>
              <a:t>тыс. рублей, на </a:t>
            </a:r>
            <a:r>
              <a:rPr lang="ru-RU" sz="3200" b="1" dirty="0" smtClean="0">
                <a:latin typeface="Monotype Corsiva" pitchFamily="66" charset="0"/>
              </a:rPr>
              <a:t>2022 </a:t>
            </a:r>
            <a:r>
              <a:rPr lang="ru-RU" sz="3200" b="1" dirty="0">
                <a:latin typeface="Monotype Corsiva" pitchFamily="66" charset="0"/>
              </a:rPr>
              <a:t>год – </a:t>
            </a:r>
            <a:r>
              <a:rPr lang="ru-RU" sz="3200" b="1" dirty="0" smtClean="0">
                <a:latin typeface="Monotype Corsiva" pitchFamily="66" charset="0"/>
              </a:rPr>
              <a:t>1584,0тыс</a:t>
            </a:r>
            <a:r>
              <a:rPr lang="ru-RU" sz="3200" b="1" dirty="0">
                <a:latin typeface="Monotype Corsiva" pitchFamily="66" charset="0"/>
              </a:rPr>
              <a:t>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81588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Поступление налога в </a:t>
            </a:r>
            <a:r>
              <a:rPr lang="ru-RU" sz="2800" b="1" dirty="0">
                <a:latin typeface="Monotype Corsiva" pitchFamily="66" charset="0"/>
              </a:rPr>
              <a:t>бюджет сельского поселения </a:t>
            </a:r>
            <a:r>
              <a:rPr lang="ru-RU" sz="2800" b="1" dirty="0">
                <a:latin typeface="Monotype Corsiva" pitchFamily="66" charset="0"/>
              </a:rPr>
              <a:t>прогнозируется на 2020 </a:t>
            </a:r>
            <a:r>
              <a:rPr lang="ru-RU" sz="2800" b="1" dirty="0">
                <a:latin typeface="Monotype Corsiva" pitchFamily="66" charset="0"/>
              </a:rPr>
              <a:t>год </a:t>
            </a:r>
            <a:r>
              <a:rPr lang="ru-RU" sz="2800" b="1" dirty="0">
                <a:latin typeface="Monotype Corsiva" pitchFamily="66" charset="0"/>
              </a:rPr>
              <a:t>  в сумме  131,5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 и </a:t>
            </a:r>
            <a:r>
              <a:rPr lang="ru-RU" sz="2800" b="1" dirty="0">
                <a:latin typeface="Monotype Corsiva" pitchFamily="66" charset="0"/>
              </a:rPr>
              <a:t>на плановый период </a:t>
            </a:r>
            <a:r>
              <a:rPr lang="ru-RU" sz="2800" b="1" dirty="0">
                <a:latin typeface="Monotype Corsiva" pitchFamily="66" charset="0"/>
              </a:rPr>
              <a:t>2021 </a:t>
            </a:r>
            <a:r>
              <a:rPr lang="ru-RU" sz="2800" b="1" dirty="0">
                <a:latin typeface="Monotype Corsiva" pitchFamily="66" charset="0"/>
              </a:rPr>
              <a:t>и </a:t>
            </a:r>
            <a:r>
              <a:rPr lang="ru-RU" sz="2800" b="1" dirty="0">
                <a:latin typeface="Monotype Corsiva" pitchFamily="66" charset="0"/>
              </a:rPr>
              <a:t>2022 </a:t>
            </a:r>
            <a:r>
              <a:rPr lang="ru-RU" sz="2800" b="1" dirty="0">
                <a:latin typeface="Monotype Corsiva" pitchFamily="66" charset="0"/>
              </a:rPr>
              <a:t>годов </a:t>
            </a:r>
            <a:r>
              <a:rPr lang="ru-RU" sz="2800" b="1" dirty="0">
                <a:latin typeface="Monotype Corsiva" pitchFamily="66" charset="0"/>
              </a:rPr>
              <a:t>в </a:t>
            </a:r>
            <a:r>
              <a:rPr lang="ru-RU" sz="2800" b="1" dirty="0">
                <a:latin typeface="Monotype Corsiva" pitchFamily="66" charset="0"/>
              </a:rPr>
              <a:t>сумме </a:t>
            </a:r>
            <a:r>
              <a:rPr lang="ru-RU" sz="2800" b="1" dirty="0">
                <a:latin typeface="Monotype Corsiva" pitchFamily="66" charset="0"/>
              </a:rPr>
              <a:t>140,4 </a:t>
            </a:r>
            <a:r>
              <a:rPr lang="ru-RU" sz="2800" b="1" dirty="0">
                <a:latin typeface="Monotype Corsiva" pitchFamily="66" charset="0"/>
              </a:rPr>
              <a:t>тыс. </a:t>
            </a:r>
            <a:r>
              <a:rPr lang="ru-RU" sz="2800" b="1" dirty="0" err="1">
                <a:latin typeface="Monotype Corsiva" pitchFamily="66" charset="0"/>
              </a:rPr>
              <a:t>руб</a:t>
            </a:r>
            <a:r>
              <a:rPr lang="ru-RU" sz="2800" b="1" dirty="0">
                <a:latin typeface="Monotype Corsiva" pitchFamily="66" charset="0"/>
              </a:rPr>
              <a:t>,  и 150,6 </a:t>
            </a:r>
            <a:r>
              <a:rPr lang="ru-RU" sz="2800" b="1" dirty="0">
                <a:latin typeface="Monotype Corsiva" pitchFamily="66" charset="0"/>
              </a:rPr>
              <a:t>тыс. </a:t>
            </a:r>
            <a:r>
              <a:rPr lang="ru-RU" sz="2800" b="1" dirty="0" err="1" smtClean="0">
                <a:latin typeface="Monotype Corsiva" pitchFamily="66" charset="0"/>
              </a:rPr>
              <a:t>руб</a:t>
            </a:r>
            <a:r>
              <a:rPr lang="ru-RU" sz="2800" b="1" dirty="0" smtClean="0">
                <a:latin typeface="Monotype Corsiva" pitchFamily="66" charset="0"/>
              </a:rPr>
              <a:t> соответственно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90184" y="454554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Объем поступлений в бюджет сельского поселения в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году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12,5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плановый </a:t>
            </a:r>
            <a:r>
              <a:rPr lang="ru-RU" sz="2400" b="1" dirty="0">
                <a:latin typeface="Monotype Corsiva" pitchFamily="66" charset="0"/>
              </a:rPr>
              <a:t>период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2022 </a:t>
            </a:r>
            <a:r>
              <a:rPr lang="ru-RU" sz="2400" b="1" dirty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23,7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 и </a:t>
            </a:r>
            <a:r>
              <a:rPr lang="ru-RU" sz="2400" b="1" dirty="0" smtClean="0">
                <a:latin typeface="Monotype Corsiva" pitchFamily="66" charset="0"/>
              </a:rPr>
              <a:t>24,6тыс.руб</a:t>
            </a:r>
            <a:r>
              <a:rPr lang="ru-RU" sz="2400" b="1" dirty="0">
                <a:latin typeface="Monotype Corsiva" pitchFamily="66" charset="0"/>
              </a:rPr>
              <a:t>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1331</TotalTime>
  <Words>1657</Words>
  <Application>Microsoft Office PowerPoint</Application>
  <PresentationFormat>Экран (4:3)</PresentationFormat>
  <Paragraphs>314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Коммунальное хозяйство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Викуля</cp:lastModifiedBy>
  <cp:revision>89</cp:revision>
  <dcterms:created xsi:type="dcterms:W3CDTF">2016-12-12T13:04:31Z</dcterms:created>
  <dcterms:modified xsi:type="dcterms:W3CDTF">2021-02-08T06:42:22Z</dcterms:modified>
</cp:coreProperties>
</file>