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80" r:id="rId18"/>
    <p:sldId id="272" r:id="rId19"/>
    <p:sldId id="273" r:id="rId20"/>
    <p:sldId id="278" r:id="rId21"/>
    <p:sldId id="274" r:id="rId22"/>
    <p:sldId id="276" r:id="rId23"/>
    <p:sldId id="277" r:id="rId24"/>
    <p:sldId id="275" r:id="rId25"/>
    <p:sldId id="27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07" autoAdjust="0"/>
  </p:normalViewPr>
  <p:slideViewPr>
    <p:cSldViewPr>
      <p:cViewPr varScale="1">
        <p:scale>
          <a:sx n="88" d="100"/>
          <a:sy n="88" d="100"/>
        </p:scale>
        <p:origin x="-126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8D7D9-A8DE-4300-9F7B-FA76A9CBA3A0}" type="datetimeFigureOut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77648-0755-4F76-87A0-38C1AC610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01F56-7CC4-4CFC-82A1-839FCB3A6F35}" type="datetimeFigureOut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755E8-9431-4187-BA3F-B81D20DBB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31069-B3D0-4D96-8717-51182725FE54}" type="datetimeFigureOut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6FBBD-CEFD-41DF-9C75-6E29227CD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ADA2A-365C-4C4E-8400-69CC15F4AB54}" type="datetimeFigureOut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A098B-1BB7-4776-88B9-758728DF7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7A84E-366C-43A8-ABE6-7A5CCAF0D85F}" type="datetimeFigureOut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FBEBA-A38C-46BF-96E5-E669F0CB2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B4C37-3E36-407D-B304-8DD0671D6F79}" type="datetimeFigureOut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0D659-530E-4B30-98B7-376F149FA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8B4E-E26E-4F1D-908D-40551F70AE1D}" type="datetimeFigureOut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010FD-5D31-43FF-A075-71D40866D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A51D7-2790-459C-94B9-77B8B12262AA}" type="datetimeFigureOut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9817E-DF00-4106-95D6-F9B45CA01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0FFD-5435-4840-BFAD-66CDB8D1D2AA}" type="datetimeFigureOut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49246-2FA1-4034-87DA-A323F3FA9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F5000-4ED9-4B90-BD09-D7301BB965AE}" type="datetimeFigureOut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B02BF-1E0D-445E-AC97-FC4AC43C1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77659-2645-40B2-B9BA-209BEF582B30}" type="datetimeFigureOut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90A8-3B65-404B-9210-8462F786C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35F2F-FA0C-411A-8A46-E7A5FA44865C}" type="datetimeFigureOut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8A94B-2A4F-48FA-AF82-7EEE5B245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6EAE1E-3D24-4636-936E-893A350BDDA8}" type="datetimeFigureOut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90ED48-5ACA-420A-BC38-D106C0CF7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3643313" y="2571750"/>
            <a:ext cx="4572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Проект Решения «О бюджете </a:t>
            </a:r>
            <a:r>
              <a:rPr lang="ru-RU" sz="2400" b="1">
                <a:solidFill>
                  <a:srgbClr val="FF0000"/>
                </a:solidFill>
              </a:rPr>
              <a:t>Маркинского</a:t>
            </a:r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 сельского поселения на 2017 год и плановый период 2018 и 2019 годов»</a:t>
            </a:r>
          </a:p>
        </p:txBody>
      </p:sp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3500438" y="1428750"/>
            <a:ext cx="457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Администрация </a:t>
            </a:r>
            <a:r>
              <a:rPr lang="ru-RU" sz="2400" b="1">
                <a:solidFill>
                  <a:srgbClr val="FF0000"/>
                </a:solidFill>
              </a:rPr>
              <a:t>Маркинского</a:t>
            </a:r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 сельского поселения</a:t>
            </a:r>
          </a:p>
        </p:txBody>
      </p:sp>
      <p:pic>
        <p:nvPicPr>
          <p:cNvPr id="1028" name="Picture 4" descr="http://www.studfiles.ru/html/2706/184/html_QBkbdDTMrB.0ZfU/htmlconvd-b5pQwl_html_3bcf51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857628"/>
            <a:ext cx="1844683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15213" y="6350"/>
            <a:ext cx="4753907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Monotype Corsiva" pitchFamily="66" charset="0"/>
                <a:cs typeface="+mn-cs"/>
              </a:rPr>
              <a:t>НЕНАЛОГОВЫЕ ДОХОДЫ</a:t>
            </a:r>
            <a:endParaRPr lang="ru-RU" sz="2800" b="1" dirty="0">
              <a:latin typeface="Monotype Corsiva" pitchFamily="66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196" y="769919"/>
            <a:ext cx="3643338" cy="163121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/>
            <a:endParaRPr lang="ru-RU" sz="2000" b="1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7656" y="480994"/>
            <a:ext cx="5376276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Monotype Corsiva" pitchFamily="66" charset="0"/>
              </a:rPr>
              <a:t>Штрафы, санкции, возмещения и ущерба</a:t>
            </a:r>
          </a:p>
        </p:txBody>
      </p:sp>
      <p:sp>
        <p:nvSpPr>
          <p:cNvPr id="22539" name="TextBox 5"/>
          <p:cNvSpPr txBox="1">
            <a:spLocks noChangeArrowheads="1"/>
          </p:cNvSpPr>
          <p:nvPr/>
        </p:nvSpPr>
        <p:spPr bwMode="auto">
          <a:xfrm>
            <a:off x="1068388" y="1341438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Monotype Corsiva" pitchFamily="66" charset="0"/>
              </a:rPr>
              <a:t>    Проект </a:t>
            </a:r>
          </a:p>
          <a:p>
            <a:pPr algn="ctr"/>
            <a:r>
              <a:rPr lang="ru-RU" sz="2000" b="1">
                <a:latin typeface="Monotype Corsiva" pitchFamily="66" charset="0"/>
              </a:rPr>
              <a:t>   2017 год</a:t>
            </a:r>
          </a:p>
          <a:p>
            <a:pPr algn="ctr"/>
            <a:r>
              <a:rPr lang="ru-RU" sz="2000" b="1">
                <a:latin typeface="Monotype Corsiva" pitchFamily="66" charset="0"/>
              </a:rPr>
              <a:t>  3,6 тыс.руб.</a:t>
            </a:r>
          </a:p>
        </p:txBody>
      </p:sp>
      <p:sp>
        <p:nvSpPr>
          <p:cNvPr id="22540" name="TextBox 6"/>
          <p:cNvSpPr txBox="1">
            <a:spLocks noChangeArrowheads="1"/>
          </p:cNvSpPr>
          <p:nvPr/>
        </p:nvSpPr>
        <p:spPr bwMode="auto">
          <a:xfrm>
            <a:off x="5724525" y="1341438"/>
            <a:ext cx="1108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Monotype Corsiva" pitchFamily="66" charset="0"/>
              </a:rPr>
              <a:t>период</a:t>
            </a:r>
          </a:p>
        </p:txBody>
      </p:sp>
      <p:sp>
        <p:nvSpPr>
          <p:cNvPr id="22541" name="TextBox 7"/>
          <p:cNvSpPr txBox="1">
            <a:spLocks noChangeArrowheads="1"/>
          </p:cNvSpPr>
          <p:nvPr/>
        </p:nvSpPr>
        <p:spPr bwMode="auto">
          <a:xfrm>
            <a:off x="4356100" y="1844675"/>
            <a:ext cx="3087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Monotype Corsiva" pitchFamily="66" charset="0"/>
              </a:rPr>
              <a:t>2018  год                  2019 год</a:t>
            </a:r>
          </a:p>
        </p:txBody>
      </p:sp>
      <p:sp>
        <p:nvSpPr>
          <p:cNvPr id="22542" name="TextBox 8"/>
          <p:cNvSpPr txBox="1">
            <a:spLocks noChangeArrowheads="1"/>
          </p:cNvSpPr>
          <p:nvPr/>
        </p:nvSpPr>
        <p:spPr bwMode="auto">
          <a:xfrm>
            <a:off x="4500563" y="2205038"/>
            <a:ext cx="4376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Monotype Corsiva" pitchFamily="66" charset="0"/>
              </a:rPr>
              <a:t>  3,8 тыс.руб.    4,0 тыс.руб.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1538" y="2643182"/>
            <a:ext cx="7000924" cy="70788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Monotype Corsiva" pitchFamily="66" charset="0"/>
                <a:cs typeface="+mn-cs"/>
              </a:rPr>
              <a:t>БЕЗВОЗМЕЗДНЫЕ ПОСТУПЛЕНИЯ В БЮДЖЕТ СЕЛЬСКОГО ПОСЕЛЕНИЯ</a:t>
            </a:r>
            <a:endParaRPr lang="ru-RU" sz="2000" b="1" dirty="0">
              <a:latin typeface="Monotype Corsiva" pitchFamily="66" charset="0"/>
              <a:cs typeface="+mn-cs"/>
            </a:endParaRPr>
          </a:p>
        </p:txBody>
      </p:sp>
      <p:graphicFrame>
        <p:nvGraphicFramePr>
          <p:cNvPr id="22595" name="Group 67"/>
          <p:cNvGraphicFramePr>
            <a:graphicFrameLocks noGrp="1"/>
          </p:cNvGraphicFramePr>
          <p:nvPr/>
        </p:nvGraphicFramePr>
        <p:xfrm>
          <a:off x="642938" y="3500438"/>
          <a:ext cx="7929562" cy="3095625"/>
        </p:xfrm>
        <a:graphic>
          <a:graphicData uri="http://schemas.openxmlformats.org/drawingml/2006/table">
            <a:tbl>
              <a:tblPr/>
              <a:tblGrid>
                <a:gridCol w="1785937"/>
                <a:gridCol w="1928813"/>
                <a:gridCol w="1285875"/>
                <a:gridCol w="1343025"/>
                <a:gridCol w="182562"/>
                <a:gridCol w="1403350"/>
              </a:tblGrid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утвержденный бюджет 2016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2017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2018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2019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15752,6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17045,2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4368,3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4197,4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5444,2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4194,8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4023,9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11057,7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11427,5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91" name="Rectangle 63"/>
          <p:cNvSpPr>
            <a:spLocks noChangeArrowheads="1"/>
          </p:cNvSpPr>
          <p:nvPr/>
        </p:nvSpPr>
        <p:spPr bwMode="auto">
          <a:xfrm>
            <a:off x="4249738" y="1335088"/>
            <a:ext cx="1503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 </a:t>
            </a:r>
            <a:r>
              <a:rPr lang="ru-RU" b="1"/>
              <a:t>Плановый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28992" y="142852"/>
            <a:ext cx="5214974" cy="224676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Monotype Corsiva" pitchFamily="66" charset="0"/>
              </a:rPr>
              <a:t>РАСХОДЫ БЮДЖЕТА МАРКИНСКОГО СЕЛЬСКОГО ПОСЕЛЕНИЯ НА МУНИЦИПАЛЬНЫЕ  ПРОГРАММЫ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428625" y="2214563"/>
            <a:ext cx="85725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Monotype Corsiva" pitchFamily="66" charset="0"/>
              </a:rPr>
              <a:t>Проект бюджета Маркинского сельского поселения составлен на основе проектов изменений муниципальных программ сельского поселения. 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На реализацию 7 муниципальных программ предусмотрено в проекте бюджета на 2017 год в объеме </a:t>
            </a:r>
            <a:r>
              <a:rPr lang="en-US" sz="2400" b="1">
                <a:latin typeface="Monotype Corsiva" pitchFamily="66" charset="0"/>
              </a:rPr>
              <a:t>14951.2</a:t>
            </a:r>
            <a:r>
              <a:rPr lang="ru-RU" sz="2400" b="1">
                <a:latin typeface="Monotype Corsiva" pitchFamily="66" charset="0"/>
              </a:rPr>
              <a:t> тыс.рублей  на плановый период в 2018 году в объеме </a:t>
            </a:r>
            <a:r>
              <a:rPr lang="en-US" sz="2400" b="1">
                <a:latin typeface="Monotype Corsiva" pitchFamily="66" charset="0"/>
              </a:rPr>
              <a:t>2757.7</a:t>
            </a:r>
            <a:r>
              <a:rPr lang="ru-RU" sz="2400" b="1">
                <a:latin typeface="Monotype Corsiva" pitchFamily="66" charset="0"/>
              </a:rPr>
              <a:t> тыс.рублей и на 2019 год в объеме </a:t>
            </a:r>
            <a:r>
              <a:rPr lang="en-US" sz="2400" b="1">
                <a:latin typeface="Monotype Corsiva" pitchFamily="66" charset="0"/>
              </a:rPr>
              <a:t>2707.8</a:t>
            </a:r>
            <a:r>
              <a:rPr lang="ru-RU" sz="2400" b="1">
                <a:latin typeface="Monotype Corsiva" pitchFamily="66" charset="0"/>
              </a:rPr>
              <a:t> тыс.рублей.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В программах на три предстоящих года сосредоточено 75,0; 37,0 и 37,0 % соответственно расходов сельского поселения.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635" name="Group 59"/>
          <p:cNvGraphicFramePr>
            <a:graphicFrameLocks noGrp="1"/>
          </p:cNvGraphicFramePr>
          <p:nvPr/>
        </p:nvGraphicFramePr>
        <p:xfrm>
          <a:off x="250825" y="2205038"/>
          <a:ext cx="8643938" cy="4402137"/>
        </p:xfrm>
        <a:graphic>
          <a:graphicData uri="http://schemas.openxmlformats.org/drawingml/2006/table">
            <a:tbl>
              <a:tblPr/>
              <a:tblGrid>
                <a:gridCol w="3781425"/>
                <a:gridCol w="1620838"/>
                <a:gridCol w="1485900"/>
                <a:gridCol w="1755775"/>
              </a:tblGrid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Проект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Проект 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Проект 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1.Развитие физической культуры и спорта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 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 Обеспечение качественными жилищно-коммунальными услугами населения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894,1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916,1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917,8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4. Развитие культуры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14011,1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1795,7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1744,0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5. Обеспечение общественного порядка и противодействие преступности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6.Энергоэфективность и развитие энергетики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7. Охрана окружающей среды и рациональное природопользование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14951,2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2757,7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2707,8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282" y="285728"/>
            <a:ext cx="8715436" cy="2308324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/>
            <a:r>
              <a:rPr lang="ru-RU" b="1">
                <a:latin typeface="Monotype Corsiva" pitchFamily="66" charset="0"/>
              </a:rPr>
              <a:t>Приоритетное место в бюджете по-прежнему занимают муниципальные программы и направлены на развитие культуры и спорта, обеспечение качественными жилищно-коммунальными услугами населения, охрана окружающей среды, обеспечение пожарной безопасности  и качественного  предоставления населению поселения государственных (муниципальных) услуг в сфере культуры.</a:t>
            </a:r>
            <a:r>
              <a:rPr lang="ru-RU" sz="2400" b="1">
                <a:latin typeface="Monotype Corsiva" pitchFamily="66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28926" y="214290"/>
            <a:ext cx="6215074" cy="120032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Monotype Corsiva" pitchFamily="66" charset="0"/>
                <a:cs typeface="Times New Roman" pitchFamily="18" charset="0"/>
              </a:rPr>
              <a:t>РАЗДЕЛ</a:t>
            </a:r>
            <a:endParaRPr lang="ru-RU" sz="2400">
              <a:latin typeface="Monotype Corsiva" pitchFamily="66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>
                <a:latin typeface="Monotype Corsiva" pitchFamily="66" charset="0"/>
                <a:cs typeface="Times New Roman" pitchFamily="18" charset="0"/>
              </a:rPr>
              <a:t>«ЖИЛИЩНО-КОММУНАЛЬНОЕ ХОЗЯЙСТВО»</a:t>
            </a:r>
            <a:endParaRPr lang="ru-RU" sz="240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1357298"/>
            <a:ext cx="5214974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Monotype Corsiva" pitchFamily="66" charset="0"/>
                <a:cs typeface="+mn-cs"/>
              </a:rPr>
              <a:t>Расходы по разделу будут направлены на 2 подпрограммы: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557" y="2070165"/>
            <a:ext cx="8286808" cy="2094038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Monotype Corsiva" pitchFamily="66" charset="0"/>
              </a:rPr>
              <a:t>1 создание условий</a:t>
            </a:r>
          </a:p>
          <a:p>
            <a:pPr algn="ctr"/>
            <a:r>
              <a:rPr lang="ru-RU" sz="2400" b="1"/>
              <a:t>для обеспечения качественными коммунальными услугами населения</a:t>
            </a:r>
            <a:endParaRPr lang="ru-RU" sz="2400" b="1">
              <a:latin typeface="Monotype Corsiva" pitchFamily="66" charset="0"/>
            </a:endParaRPr>
          </a:p>
          <a:p>
            <a:pPr algn="ctr"/>
            <a:r>
              <a:rPr lang="ru-RU" sz="2800" b="1">
                <a:latin typeface="Monotype Corsiva" pitchFamily="66" charset="0"/>
              </a:rPr>
              <a:t>Оплата за уличное освещение и техническое обслуживание уличного освещения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8367" y="4214818"/>
            <a:ext cx="2189051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latin typeface="Monotype Corsiva" pitchFamily="66" charset="0"/>
              </a:rPr>
              <a:t>2017 год</a:t>
            </a:r>
          </a:p>
          <a:p>
            <a:pPr algn="ctr"/>
            <a:r>
              <a:rPr lang="ru-RU" sz="2800" b="1">
                <a:latin typeface="Monotype Corsiva" pitchFamily="66" charset="0"/>
              </a:rPr>
              <a:t>800 тыс.руб.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35474" y="4214818"/>
            <a:ext cx="2422804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latin typeface="Monotype Corsiva" pitchFamily="66" charset="0"/>
              </a:rPr>
              <a:t>2018 год </a:t>
            </a:r>
          </a:p>
          <a:p>
            <a:pPr algn="ctr"/>
            <a:r>
              <a:rPr lang="ru-RU" sz="2800" b="1">
                <a:latin typeface="Monotype Corsiva" pitchFamily="66" charset="0"/>
              </a:rPr>
              <a:t>854,8 тыс.руб.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7309" y="4143380"/>
            <a:ext cx="2420800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latin typeface="Monotype Corsiva" pitchFamily="66" charset="0"/>
              </a:rPr>
              <a:t>2019 год</a:t>
            </a:r>
          </a:p>
          <a:p>
            <a:pPr algn="ctr"/>
            <a:r>
              <a:rPr lang="ru-RU" sz="2800" b="1">
                <a:latin typeface="Monotype Corsiva" pitchFamily="66" charset="0"/>
              </a:rPr>
              <a:t>856,5 тыс.руб.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85938" y="3929063"/>
            <a:ext cx="6143625" cy="1587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1550194" y="4147344"/>
            <a:ext cx="428625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7752557" y="4107656"/>
            <a:ext cx="355600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4645025" y="4143375"/>
            <a:ext cx="42703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95429" y="193655"/>
            <a:ext cx="6500859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Monotype Corsiva" pitchFamily="66" charset="0"/>
              </a:rPr>
              <a:t>2 </a:t>
            </a:r>
            <a:r>
              <a:rPr lang="ru-RU" sz="2400" b="1"/>
              <a:t>Благоустройство населенных пунктов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0298" y="1071546"/>
            <a:ext cx="3704860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Monotype Corsiva" pitchFamily="66" charset="0"/>
                <a:cs typeface="+mn-cs"/>
              </a:rPr>
              <a:t>Содержание мест захоронения</a:t>
            </a:r>
            <a:endParaRPr lang="ru-RU" sz="2400" b="1" dirty="0">
              <a:latin typeface="Monotype Corsiva" pitchFamily="66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113" y="2000240"/>
            <a:ext cx="1962931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Monotype Corsiva" pitchFamily="66" charset="0"/>
              </a:rPr>
              <a:t>2017 год  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20,0 тыс.руб.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8006" y="2000240"/>
            <a:ext cx="1964595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Monotype Corsiva" pitchFamily="66" charset="0"/>
              </a:rPr>
              <a:t>2018 год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20,0 тыс.руб.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1370" y="2000240"/>
            <a:ext cx="1829402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Monotype Corsiva" pitchFamily="66" charset="0"/>
              </a:rPr>
              <a:t>2019 год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20, тыс.руб.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571625" y="1571625"/>
            <a:ext cx="6143625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358106" y="1785144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429919" y="1785144"/>
            <a:ext cx="428625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7501731" y="1785144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57290" y="2786058"/>
            <a:ext cx="6572296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Monotype Corsiva" pitchFamily="66" charset="0"/>
                <a:cs typeface="+mn-cs"/>
              </a:rPr>
              <a:t>Повышение эффективности работ по благоустройству территории поселения</a:t>
            </a:r>
            <a:endParaRPr lang="ru-RU" sz="2800" b="1" dirty="0">
              <a:latin typeface="Monotype Corsiva" pitchFamily="66" charset="0"/>
              <a:cs typeface="+mn-cs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571625" y="3714750"/>
            <a:ext cx="6143625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31" y="3928269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429919" y="3928269"/>
            <a:ext cx="428625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1358106" y="3928269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20319" y="4083054"/>
            <a:ext cx="2144110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Monotype Corsiva" pitchFamily="66" charset="0"/>
              </a:rPr>
              <a:t>2017 год  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79,1 тыс.руб.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643702" y="4071942"/>
            <a:ext cx="2071702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Monotype Corsiva" pitchFamily="66" charset="0"/>
              </a:rPr>
              <a:t>2019 год  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36,3 тыс.руб.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57554" y="4071942"/>
            <a:ext cx="2500330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Monotype Corsiva" pitchFamily="66" charset="0"/>
              </a:rPr>
              <a:t>2018 год  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36,3 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428767"/>
            <a:ext cx="8501122" cy="612516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indent="450850" algn="ctr">
              <a:tabLst>
                <a:tab pos="3186113" algn="ctr"/>
                <a:tab pos="5391150" algn="l"/>
              </a:tabLst>
            </a:pPr>
            <a:r>
              <a:rPr lang="ru-RU" sz="3600" b="1">
                <a:latin typeface="Monotype Corsiva" pitchFamily="66" charset="0"/>
                <a:cs typeface="Times New Roman" pitchFamily="18" charset="0"/>
              </a:rPr>
              <a:t>РАЗДЕЛ</a:t>
            </a:r>
            <a:endParaRPr lang="ru-RU" sz="1600" b="1">
              <a:latin typeface="Monotype Corsiva" pitchFamily="66" charset="0"/>
            </a:endParaRPr>
          </a:p>
          <a:p>
            <a:pPr indent="450850" algn="ctr" eaLnBrk="0" hangingPunct="0">
              <a:tabLst>
                <a:tab pos="3186113" algn="ctr"/>
                <a:tab pos="5391150" algn="l"/>
              </a:tabLst>
            </a:pPr>
            <a:r>
              <a:rPr lang="ru-RU" sz="3600" b="1">
                <a:latin typeface="Monotype Corsiva" pitchFamily="66" charset="0"/>
                <a:cs typeface="Times New Roman" pitchFamily="18" charset="0"/>
              </a:rPr>
              <a:t>«ОХРАНА ОКРУЖАЮЩЕЙ СРЕДЫ»</a:t>
            </a:r>
          </a:p>
          <a:p>
            <a:pPr indent="450850" algn="ctr" eaLnBrk="0" hangingPunct="0">
              <a:tabLst>
                <a:tab pos="3186113" algn="ctr"/>
                <a:tab pos="5391150" algn="l"/>
              </a:tabLst>
            </a:pPr>
            <a:endParaRPr lang="ru-RU" sz="3600" b="1">
              <a:latin typeface="Monotype Corsiva" pitchFamily="66" charset="0"/>
            </a:endParaRPr>
          </a:p>
          <a:p>
            <a:pPr indent="450850" algn="ctr" eaLnBrk="0" hangingPunct="0">
              <a:tabLst>
                <a:tab pos="3186113" algn="ctr"/>
                <a:tab pos="5391150" algn="l"/>
              </a:tabLst>
            </a:pPr>
            <a:r>
              <a:rPr lang="ru-RU" sz="2800" b="1">
                <a:latin typeface="Monotype Corsiva" pitchFamily="66" charset="0"/>
                <a:cs typeface="Times New Roman" pitchFamily="18" charset="0"/>
              </a:rPr>
              <a:t>В проекте бюджета сельского поселения по разделу «Охрана окружающей среды» предусмотрены бюджетные ассигнования в сумме 10,0 тыс. рублей на 2017 год и на плановый период 2018 и 2019 годов ежегодно.</a:t>
            </a:r>
            <a:endParaRPr lang="ru-RU" sz="1200" b="1">
              <a:latin typeface="Monotype Corsiva" pitchFamily="66" charset="0"/>
            </a:endParaRPr>
          </a:p>
          <a:p>
            <a:pPr indent="450850" algn="ctr" eaLnBrk="0" hangingPunct="0">
              <a:tabLst>
                <a:tab pos="3186113" algn="ctr"/>
                <a:tab pos="5391150" algn="l"/>
              </a:tabLst>
            </a:pPr>
            <a:r>
              <a:rPr lang="ru-RU" sz="2800" b="1" u="sng">
                <a:latin typeface="Monotype Corsiva" pitchFamily="66" charset="0"/>
                <a:cs typeface="Times New Roman" pitchFamily="18" charset="0"/>
              </a:rPr>
              <a:t>Расходы по разделу будут направлены на:</a:t>
            </a:r>
            <a:endParaRPr lang="ru-RU" sz="1200" b="1" u="sng">
              <a:latin typeface="Monotype Corsiva" pitchFamily="66" charset="0"/>
            </a:endParaRPr>
          </a:p>
          <a:p>
            <a:pPr indent="450850" eaLnBrk="0" hangingPunct="0">
              <a:tabLst>
                <a:tab pos="3186113" algn="ctr"/>
                <a:tab pos="5391150" algn="l"/>
              </a:tabLst>
            </a:pPr>
            <a:r>
              <a:rPr lang="ru-RU" sz="2800" b="1">
                <a:latin typeface="Monotype Corsiva" pitchFamily="66" charset="0"/>
                <a:cs typeface="Times New Roman" pitchFamily="18" charset="0"/>
              </a:rPr>
              <a:t>-создание комплексной системы управления твердыми бытовыми отходами и вторичными материальными ресурсами.</a:t>
            </a:r>
            <a:endParaRPr lang="ru-RU" sz="3600" b="1"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386" y="1562087"/>
            <a:ext cx="1928826" cy="1355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524642"/>
            <a:ext cx="2000264" cy="1315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643050"/>
            <a:ext cx="2571768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350" y="6350"/>
            <a:ext cx="9144000" cy="720197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r>
              <a:rPr lang="ru-RU" sz="2400" b="1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«КУЛЬТУРА, КИНЕМАТОГРАФИЯ» </a:t>
            </a:r>
          </a:p>
          <a:p>
            <a:pPr algn="ctr"/>
            <a:r>
              <a:rPr lang="ru-RU" sz="1600" b="1">
                <a:latin typeface="Monotype Corsiva" pitchFamily="66" charset="0"/>
              </a:rPr>
              <a:t>В проекте бюджета сельского поселения по разделу «Культура, кинематография» предусмотрены бюджетные ассигнования в 2017 году в сумме 14011,1 тыс. рублей, в 2018 году в сумме 1795,7 тыс. рублей и в 2019 году в сумме 1744,0 тыс. рублей.</a:t>
            </a:r>
          </a:p>
          <a:p>
            <a:pPr algn="ctr"/>
            <a:r>
              <a:rPr lang="ru-RU" sz="1600" b="1">
                <a:latin typeface="Monotype Corsiva" pitchFamily="66" charset="0"/>
              </a:rPr>
              <a:t>Расходы по разделу будут направлены на:</a:t>
            </a:r>
          </a:p>
          <a:p>
            <a:pPr algn="ctr"/>
            <a:r>
              <a:rPr lang="ru-RU" sz="1600" b="1">
                <a:latin typeface="Monotype Corsiva" pitchFamily="66" charset="0"/>
              </a:rPr>
              <a:t>финансовое обеспечение выполнения муниципальных заданий бюджетными учреждениями культуры в 2017-2019 годах, что позволит реализовать мероприятия по сохранению, использованию и популяризации объектов культурного наследия (памятников истории и культуры), находящихся в собственности сельского поселения, оказать поддержку учреждениям культуры в целях качественного предоставления населению поселения государственных (муниципальных) услуг в сфере культуры;                                                                    </a:t>
            </a:r>
          </a:p>
          <a:p>
            <a:pPr algn="ctr"/>
            <a:r>
              <a:rPr lang="ru-RU" sz="1600" b="1">
                <a:latin typeface="Monotype Corsiva" pitchFamily="66" charset="0"/>
              </a:rPr>
              <a:t>-во исполнение Указа Президента Российской Федерации от 07.05.2012 года № 597, а также в соответствии с постановлением Администрации Маркинского сельского поселения от 05.09.2013 года № 65 «Об утверждении Плана мероприятий («дорожной карты») «Изменения в отраслях социальной сферы, направленные на повышение эффективности сферы культуры в Маркинском сельском поселении».</a:t>
            </a:r>
          </a:p>
          <a:p>
            <a:pPr algn="ctr"/>
            <a:endParaRPr lang="ru-RU" sz="1600" b="1">
              <a:latin typeface="Monotype Corsiva" pitchFamily="66" charset="0"/>
            </a:endParaRPr>
          </a:p>
          <a:p>
            <a:pPr algn="ctr"/>
            <a:endParaRPr lang="ru-RU" sz="1600" b="1">
              <a:latin typeface="Monotype Corsiva" pitchFamily="66" charset="0"/>
            </a:endParaRPr>
          </a:p>
          <a:p>
            <a:pPr algn="ctr"/>
            <a:endParaRPr lang="ru-RU" sz="1600" b="1">
              <a:latin typeface="Monotype Corsiva" pitchFamily="66" charset="0"/>
            </a:endParaRPr>
          </a:p>
          <a:p>
            <a:pPr algn="ctr"/>
            <a:endParaRPr lang="ru-RU" sz="1600" b="1">
              <a:latin typeface="Monotype Corsiva" pitchFamily="66" charset="0"/>
            </a:endParaRPr>
          </a:p>
          <a:p>
            <a:pPr algn="ctr"/>
            <a:endParaRPr lang="ru-RU" sz="1600">
              <a:latin typeface="Calibri" pitchFamily="34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5421">
            <a:off x="628783" y="265616"/>
            <a:ext cx="266601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0"/>
            <a:ext cx="1928826" cy="144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65529">
            <a:off x="6355180" y="314247"/>
            <a:ext cx="255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6" name="Picture 8" descr="03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8640762" cy="6408738"/>
          </a:xfrm>
          <a:prstGeom prst="rect">
            <a:avLst/>
          </a:prstGeom>
          <a:noFill/>
        </p:spPr>
      </p:pic>
      <p:sp>
        <p:nvSpPr>
          <p:cNvPr id="37897" name="Rectangle 9"/>
          <p:cNvSpPr>
            <a:spLocks noGrp="1"/>
          </p:cNvSpPr>
          <p:nvPr>
            <p:ph type="body" sz="half" idx="1"/>
          </p:nvPr>
        </p:nvSpPr>
        <p:spPr>
          <a:xfrm>
            <a:off x="0" y="404813"/>
            <a:ext cx="8893175" cy="5721350"/>
          </a:xfrm>
        </p:spPr>
        <p:txBody>
          <a:bodyPr/>
          <a:lstStyle/>
          <a:p>
            <a:r>
              <a:rPr lang="ru-RU" b="1" smtClean="0"/>
              <a:t>В 2017 году на капитальный ремонт Маркинского Дома культуры запланировано 12067,1 тыс. рублей, в том числе за счет областных средств – 11427,5 тыс. рублей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0"/>
            <a:ext cx="8501122" cy="575542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3600" b="1">
                <a:latin typeface="Monotype Corsiva" pitchFamily="66" charset="0"/>
              </a:rPr>
              <a:t>«ОБРАЗОВАНИЕ»</a:t>
            </a:r>
          </a:p>
          <a:p>
            <a:pPr algn="ctr"/>
            <a:endParaRPr lang="ru-RU" sz="3600" b="1">
              <a:latin typeface="Monotype Corsiva" pitchFamily="66" charset="0"/>
            </a:endParaRPr>
          </a:p>
          <a:p>
            <a:pPr algn="ctr"/>
            <a:r>
              <a:rPr lang="ru-RU" sz="2800" b="1">
                <a:latin typeface="Monotype Corsiva" pitchFamily="66" charset="0"/>
              </a:rPr>
              <a:t>Расходы по разделу направлены на профессиональную подготовку, переподготовку и повышения квалификации лиц, замещающие должности муниципальных служащих в рамках внепрограммных расходов муниципальных органов Маркинского сельского поселения на 2017 -2019 годы в сумме 10,0 тыс. рублей ежегодно.</a:t>
            </a:r>
          </a:p>
          <a:p>
            <a:endParaRPr lang="ru-RU" sz="200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01702">
            <a:off x="314405" y="487476"/>
            <a:ext cx="2535408" cy="2021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142984"/>
            <a:ext cx="2260763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75029">
            <a:off x="6497648" y="615775"/>
            <a:ext cx="2428892" cy="179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5357826"/>
            <a:ext cx="2697425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353"/>
            <a:ext cx="8143932" cy="682308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indent="450850" algn="ctr"/>
            <a:r>
              <a:rPr lang="ru-RU" sz="3200" b="1">
                <a:latin typeface="Monotype Corsiva" pitchFamily="66" charset="0"/>
                <a:cs typeface="Times New Roman" pitchFamily="18" charset="0"/>
              </a:rPr>
              <a:t>РАЗДЕЛ</a:t>
            </a:r>
            <a:endParaRPr lang="ru-RU" sz="1400" b="1">
              <a:latin typeface="Monotype Corsiva" pitchFamily="66" charset="0"/>
            </a:endParaRPr>
          </a:p>
          <a:p>
            <a:pPr indent="450850" algn="ctr" eaLnBrk="0" hangingPunct="0"/>
            <a:r>
              <a:rPr lang="ru-RU" sz="3200" b="1">
                <a:latin typeface="Monotype Corsiva" pitchFamily="66" charset="0"/>
                <a:cs typeface="Times New Roman" pitchFamily="18" charset="0"/>
              </a:rPr>
              <a:t>«СОЦИАЛЬНАЯ ПОЛИТИКА»</a:t>
            </a:r>
          </a:p>
          <a:p>
            <a:pPr indent="450850" algn="ctr" eaLnBrk="0" hangingPunct="0"/>
            <a:endParaRPr lang="ru-RU" sz="1200" b="1">
              <a:latin typeface="Monotype Corsiva" pitchFamily="66" charset="0"/>
            </a:endParaRPr>
          </a:p>
          <a:p>
            <a:pPr indent="450850" algn="ctr" eaLnBrk="0" hangingPunct="0"/>
            <a:endParaRPr lang="ru-RU" sz="1200" b="1">
              <a:latin typeface="Monotype Corsiva" pitchFamily="66" charset="0"/>
            </a:endParaRPr>
          </a:p>
          <a:p>
            <a:pPr indent="450850" algn="ctr" eaLnBrk="0" hangingPunct="0"/>
            <a:endParaRPr lang="ru-RU" sz="1200" b="1">
              <a:latin typeface="Monotype Corsiva" pitchFamily="66" charset="0"/>
            </a:endParaRPr>
          </a:p>
          <a:p>
            <a:pPr indent="450850" algn="ctr" eaLnBrk="0" hangingPunct="0"/>
            <a:endParaRPr lang="ru-RU" sz="1200" b="1">
              <a:latin typeface="Monotype Corsiva" pitchFamily="66" charset="0"/>
            </a:endParaRPr>
          </a:p>
          <a:p>
            <a:pPr indent="450850" algn="ctr" eaLnBrk="0" hangingPunct="0"/>
            <a:endParaRPr lang="ru-RU" sz="1200" b="1">
              <a:latin typeface="Monotype Corsiva" pitchFamily="66" charset="0"/>
            </a:endParaRPr>
          </a:p>
          <a:p>
            <a:pPr indent="450850" algn="ctr" eaLnBrk="0" hangingPunct="0"/>
            <a:endParaRPr lang="ru-RU" sz="1200" b="1">
              <a:latin typeface="Monotype Corsiva" pitchFamily="66" charset="0"/>
            </a:endParaRPr>
          </a:p>
          <a:p>
            <a:pPr indent="450850" algn="ctr" eaLnBrk="0" hangingPunct="0"/>
            <a:endParaRPr lang="ru-RU" sz="1200" b="1">
              <a:latin typeface="Monotype Corsiva" pitchFamily="66" charset="0"/>
            </a:endParaRPr>
          </a:p>
          <a:p>
            <a:pPr indent="450850" algn="ctr" eaLnBrk="0" hangingPunct="0"/>
            <a:endParaRPr lang="ru-RU" sz="1200" b="1">
              <a:latin typeface="Monotype Corsiva" pitchFamily="66" charset="0"/>
            </a:endParaRPr>
          </a:p>
          <a:p>
            <a:pPr indent="450850" algn="ctr" eaLnBrk="0" hangingPunct="0"/>
            <a:endParaRPr lang="ru-RU" sz="1200" b="1">
              <a:latin typeface="Monotype Corsiva" pitchFamily="66" charset="0"/>
            </a:endParaRPr>
          </a:p>
          <a:p>
            <a:pPr indent="450850" algn="ctr" eaLnBrk="0" hangingPunct="0"/>
            <a:r>
              <a:rPr lang="ru-RU" sz="2800" b="1">
                <a:latin typeface="Monotype Corsiva" pitchFamily="66" charset="0"/>
                <a:cs typeface="Times New Roman" pitchFamily="18" charset="0"/>
              </a:rPr>
              <a:t>По данному разделу предусмотрены расходы на 2017-2019 годы в сумме 65,0 тыс. рублей </a:t>
            </a:r>
          </a:p>
          <a:p>
            <a:pPr indent="450850" algn="ctr" eaLnBrk="0" hangingPunct="0"/>
            <a:r>
              <a:rPr lang="ru-RU" sz="2800" b="1">
                <a:latin typeface="Monotype Corsiva" pitchFamily="66" charset="0"/>
                <a:cs typeface="Times New Roman" pitchFamily="18" charset="0"/>
              </a:rPr>
              <a:t>ежегодно. Это средства на выплаты государственной пенсии за выслугу лет лицам, замещающим </a:t>
            </a:r>
          </a:p>
          <a:p>
            <a:pPr indent="450850" algn="ctr" eaLnBrk="0" hangingPunct="0"/>
            <a:r>
              <a:rPr lang="ru-RU" sz="2800" b="1">
                <a:latin typeface="Monotype Corsiva" pitchFamily="66" charset="0"/>
                <a:cs typeface="Times New Roman" pitchFamily="18" charset="0"/>
              </a:rPr>
              <a:t>муниципальные должности и должности муниципальной службы в рамках  непрограммных расходов муниципальных </a:t>
            </a:r>
          </a:p>
          <a:p>
            <a:pPr indent="450850" algn="ctr" eaLnBrk="0" hangingPunct="0"/>
            <a:r>
              <a:rPr lang="ru-RU" sz="2800" b="1">
                <a:latin typeface="Monotype Corsiva" pitchFamily="66" charset="0"/>
                <a:cs typeface="Times New Roman" pitchFamily="18" charset="0"/>
              </a:rPr>
              <a:t>органов Маркинского сельского поселения.</a:t>
            </a:r>
            <a:endParaRPr lang="ru-RU" sz="3600" b="1">
              <a:latin typeface="Monotype Corsiva" pitchFamily="66" charset="0"/>
            </a:endParaRPr>
          </a:p>
          <a:p>
            <a:pPr indent="450850"/>
            <a:endParaRPr lang="ru-RU">
              <a:latin typeface="Calibri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880533"/>
            <a:ext cx="2357454" cy="1762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1" y="905826"/>
            <a:ext cx="2500331" cy="1664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947063"/>
            <a:ext cx="2286016" cy="1551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539750" y="3644900"/>
            <a:ext cx="7777163" cy="2286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Основных мероприятий муниципальных программ Маркинского сельского поселения на достижение целей и задач социально экономического развития сельского поселения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348038" y="260350"/>
            <a:ext cx="494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Monotype Corsiva" pitchFamily="66" charset="0"/>
              </a:rPr>
              <a:t>Проект подготовлен</a:t>
            </a:r>
            <a:r>
              <a:rPr lang="ru-RU" sz="2400" b="1"/>
              <a:t> на основе</a:t>
            </a:r>
            <a:r>
              <a:rPr lang="ru-RU" sz="2400" b="1">
                <a:latin typeface="Monotype Corsiva" pitchFamily="66" charset="0"/>
              </a:rPr>
              <a:t>:</a:t>
            </a:r>
          </a:p>
        </p:txBody>
      </p:sp>
      <p:sp>
        <p:nvSpPr>
          <p:cNvPr id="6" name="Овал 5"/>
          <p:cNvSpPr/>
          <p:nvPr/>
        </p:nvSpPr>
        <p:spPr>
          <a:xfrm>
            <a:off x="0" y="692150"/>
            <a:ext cx="4643438" cy="271462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основных направлений Бюджетной и налоговой политики Маркинского сельского поселения на 2017 </a:t>
            </a:r>
            <a:r>
              <a:rPr lang="ru-RU" sz="2000" b="1">
                <a:solidFill>
                  <a:schemeClr val="tx1"/>
                </a:solidFill>
                <a:latin typeface="Monotype Corsiva"/>
                <a:cs typeface="Arial" charset="0"/>
              </a:rPr>
              <a:t>–</a:t>
            </a: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2019 годов. (утв. Постановлением Администрации МСП от 11.11.2016г. № 159)</a:t>
            </a:r>
          </a:p>
        </p:txBody>
      </p:sp>
      <p:sp>
        <p:nvSpPr>
          <p:cNvPr id="7" name="Овал 6"/>
          <p:cNvSpPr/>
          <p:nvPr/>
        </p:nvSpPr>
        <p:spPr>
          <a:xfrm>
            <a:off x="3924300" y="765175"/>
            <a:ext cx="5219700" cy="300196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Решения Собрания депутатов Маркинского сельского поселения от 16.11.2015г. № 78 </a:t>
            </a:r>
            <a:r>
              <a:rPr lang="ru-RU" sz="2000" b="1">
                <a:solidFill>
                  <a:schemeClr val="tx1"/>
                </a:solidFill>
                <a:latin typeface="Monotype Corsiva"/>
                <a:cs typeface="Arial" charset="0"/>
              </a:rPr>
              <a:t>«</a:t>
            </a: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Об особенностях регулирования бюджетных правоотношений в Маркинском сельском поселении Цимлянского района в 2015 и 2016 годах</a:t>
            </a:r>
            <a:r>
              <a:rPr lang="ru-RU" sz="2000" b="1">
                <a:solidFill>
                  <a:schemeClr val="tx1"/>
                </a:solidFill>
                <a:latin typeface="Monotype Corsiva"/>
                <a:cs typeface="Arial" charset="0"/>
              </a:rPr>
              <a:t>»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539750" y="5661025"/>
            <a:ext cx="82153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Monotype Corsiva" pitchFamily="66" charset="0"/>
              </a:rPr>
              <a:t>Особенностью подготовки проекта к трехстороннему бюджетному планированию в соответствии с требованиями Законодательства 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14514" y="142852"/>
            <a:ext cx="6929486" cy="649408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Monotype Corsiva" pitchFamily="66" charset="0"/>
              </a:rPr>
              <a:t>Раздел «Энергоэфективность и развитие энергетики» </a:t>
            </a:r>
            <a:endParaRPr lang="ru-RU" sz="2800" b="1">
              <a:latin typeface="Monotype Corsiva" pitchFamily="66" charset="0"/>
            </a:endParaRPr>
          </a:p>
          <a:p>
            <a:pPr algn="ctr"/>
            <a:r>
              <a:rPr lang="ru-RU" sz="2000" b="1">
                <a:latin typeface="Monotype Corsiva" pitchFamily="66" charset="0"/>
              </a:rPr>
              <a:t>Объем финансирование на муниципальную программу в проекте бюджета Маркинского сельского поселения запланировано в сумме 5,0 тыс. рублей ежегодно</a:t>
            </a:r>
          </a:p>
          <a:p>
            <a:pPr algn="ctr"/>
            <a:r>
              <a:rPr lang="ru-RU" sz="2000" b="1" u="sng">
                <a:latin typeface="Monotype Corsiva" pitchFamily="66" charset="0"/>
              </a:rPr>
              <a:t>Задачи муниципальной программы: </a:t>
            </a:r>
          </a:p>
          <a:p>
            <a:pPr>
              <a:buFontTx/>
              <a:buChar char="-"/>
            </a:pPr>
            <a:r>
              <a:rPr lang="ru-RU" sz="2000" b="1">
                <a:latin typeface="Monotype Corsiva" pitchFamily="66" charset="0"/>
              </a:rPr>
              <a:t>реализация организационных мероприятий по энергосбережению и повышению энергетической эффективности; </a:t>
            </a:r>
          </a:p>
          <a:p>
            <a:pPr>
              <a:buFontTx/>
              <a:buChar char="-"/>
            </a:pPr>
            <a:r>
              <a:rPr lang="ru-RU" sz="2000" b="1">
                <a:latin typeface="Monotype Corsiva" pitchFamily="66" charset="0"/>
              </a:rPr>
              <a:t>оснащение приборами учета использования энергетических ресурсов; </a:t>
            </a:r>
          </a:p>
          <a:p>
            <a:r>
              <a:rPr lang="ru-RU" sz="2000" b="1">
                <a:latin typeface="Monotype Corsiva" pitchFamily="66" charset="0"/>
              </a:rPr>
              <a:t>- повышение эффективности системы электроснабжения.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2643174" cy="2101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256"/>
            <a:ext cx="2241699" cy="2190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0"/>
            <a:ext cx="7929618" cy="67403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800" b="1">
                <a:latin typeface="Monotype Corsiva" pitchFamily="66" charset="0"/>
              </a:rPr>
              <a:t>«ФИЗИЧЕСКАЯ КУЛЬТУРА И СПОРТ»</a:t>
            </a:r>
          </a:p>
          <a:p>
            <a:pPr algn="ctr"/>
            <a:endParaRPr lang="ru-RU" sz="20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r>
              <a:rPr lang="ru-RU" sz="2400" b="1">
                <a:latin typeface="Monotype Corsiva" pitchFamily="66" charset="0"/>
              </a:rPr>
              <a:t>В проекте бюджета сельского поселения по разделу «Физическая культура и спорт» предусмотрены бюджетные ассигнования в 2017 году – 10,0 тыс. рублей, в 2018 году – 10,0 тыс. рублей и в 2019 году – 10,0 тыс. рублей.</a:t>
            </a:r>
          </a:p>
          <a:p>
            <a:pPr algn="ctr"/>
            <a:r>
              <a:rPr lang="ru-RU" sz="2400" b="1"/>
              <a:t>Расходы по разделу будут направлены на выполнение мероприятий в рамках программы «Развитие физической культуры и спорта», проведение спортивных мероприятий, приобретение спортивного инветаря</a:t>
            </a:r>
            <a:r>
              <a:rPr lang="ru-RU"/>
              <a:t> </a:t>
            </a:r>
            <a:r>
              <a:rPr lang="ru-RU" sz="2400" b="1">
                <a:latin typeface="Monotype Corsiva" pitchFamily="66" charset="0"/>
              </a:rPr>
              <a:t>           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4" y="915970"/>
            <a:ext cx="3076575" cy="2047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821842"/>
            <a:ext cx="2786082" cy="2154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5303" y="844142"/>
            <a:ext cx="3000395" cy="2205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933" y="6350"/>
            <a:ext cx="8929718" cy="661719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3200" b="1">
                <a:latin typeface="Monotype Corsiva" pitchFamily="66" charset="0"/>
              </a:rPr>
              <a:t>«ОБЩЕГОСУДАРСТВЕННЫЕ ВОПРОСЫ»</a:t>
            </a: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r>
              <a:rPr lang="ru-RU" sz="1600" b="1"/>
              <a:t>В проекте бюджета сельского поселения по разделу «Общегосударственные вопросы» в 2017 году предусмотрены бюджетные ассигнования в сумме 4727,2 тыс. рублей, в 2018 году – 4370,4 тыс. рублей и в 2019 году – 4378,1 тыс. рублей.</a:t>
            </a:r>
          </a:p>
          <a:p>
            <a:r>
              <a:rPr lang="ru-RU" sz="1600" b="1"/>
              <a:t>Формирование объемов бюджетных ассигнований обусловлено общими подходами к формированию проекта бюджета.</a:t>
            </a:r>
          </a:p>
          <a:p>
            <a:r>
              <a:rPr lang="ru-RU" sz="1600" b="1"/>
              <a:t>Данные средства будут направлены, в том числе на:</a:t>
            </a:r>
          </a:p>
          <a:p>
            <a:r>
              <a:rPr lang="ru-RU" sz="1600" b="1"/>
              <a:t>финансовое обеспечение деятельности органов власти Маркинского сельского поселения:</a:t>
            </a:r>
          </a:p>
          <a:p>
            <a:r>
              <a:rPr lang="ru-RU" sz="1600" b="1"/>
              <a:t> в 2017 году в сумме 4646,2 тыс. рублей; </a:t>
            </a:r>
          </a:p>
          <a:p>
            <a:r>
              <a:rPr lang="ru-RU" sz="1600" b="1"/>
              <a:t> в 2018 году в сумме 4370,4 тыс. рублей; </a:t>
            </a:r>
          </a:p>
          <a:p>
            <a:r>
              <a:rPr lang="ru-RU" sz="1600" b="1"/>
              <a:t> в 2019 году в сумме 4378,1 тыс. рублей. </a:t>
            </a:r>
          </a:p>
          <a:p>
            <a:r>
              <a:rPr lang="ru-RU" sz="1600" b="1"/>
              <a:t>оформление муниципального имущества:</a:t>
            </a:r>
          </a:p>
          <a:p>
            <a:r>
              <a:rPr lang="ru-RU" sz="1600" b="1"/>
              <a:t>в 2017 году в сумме 40,0 тыс. рублей; </a:t>
            </a:r>
          </a:p>
          <a:p>
            <a:r>
              <a:rPr lang="ru-RU" sz="1600" b="1"/>
              <a:t> в 2018 году в сумме 20,0 тыс. рублей; </a:t>
            </a:r>
          </a:p>
          <a:p>
            <a:r>
              <a:rPr lang="ru-RU" sz="1600" b="1"/>
              <a:t> в 2019 году в сумме 20,0 тыс. рублей</a:t>
            </a:r>
          </a:p>
          <a:p>
            <a:r>
              <a:rPr lang="ru-RU" sz="1600" b="1"/>
              <a:t>публикация информации в СМИ:</a:t>
            </a:r>
          </a:p>
          <a:p>
            <a:r>
              <a:rPr lang="ru-RU" sz="1600" b="1"/>
              <a:t> в 2017 году в сумме 30,0 тыс. рублей; </a:t>
            </a:r>
          </a:p>
          <a:p>
            <a:r>
              <a:rPr lang="ru-RU" sz="1600" b="1"/>
              <a:t> в 2018 году в сумме 10,0 тыс. рублей; </a:t>
            </a:r>
          </a:p>
          <a:p>
            <a:r>
              <a:rPr lang="ru-RU" sz="1600" b="1"/>
              <a:t> в 2019 году в сумме 10,0 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8072494" cy="440120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Monotype Corsiva" pitchFamily="66" charset="0"/>
              </a:rPr>
              <a:t>Раздел «Обеспечение общественного порядка и противодействие преступности» </a:t>
            </a: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r>
              <a:rPr lang="ru-RU" b="1">
                <a:latin typeface="Monotype Corsiva" pitchFamily="66" charset="0"/>
              </a:rPr>
              <a:t>В муниципальную программу входит три подпрограммы: - Противодействие коррупции на территории сельского поселения; - Противодействие экстремизма и терроризма на территории сельского поселения; - Комплексные меры противодействия злоупотреблению наркотиков и их незаконному обороту. - Общий объем финансирование муниципальной программы в проекте бюджета Маркинского сельского поселения на 2017 и плановый период 2018 и  2019 годов в объеме 1,0 тыс. рублей ежегодно.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14884"/>
            <a:ext cx="2589977" cy="214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3865" y="4637096"/>
            <a:ext cx="2714644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572008"/>
            <a:ext cx="2411614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286200"/>
            <a:ext cx="8715436" cy="4264201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indent="457200" algn="ctr"/>
            <a:r>
              <a:rPr lang="ru-RU" sz="3600" b="1">
                <a:latin typeface="Monotype Corsiva" pitchFamily="66" charset="0"/>
                <a:cs typeface="Times New Roman" pitchFamily="18" charset="0"/>
              </a:rPr>
              <a:t>Источники финансирования </a:t>
            </a:r>
          </a:p>
          <a:p>
            <a:pPr indent="457200" algn="ctr"/>
            <a:r>
              <a:rPr lang="ru-RU" sz="3600" b="1">
                <a:latin typeface="Monotype Corsiva" pitchFamily="66" charset="0"/>
                <a:cs typeface="Times New Roman" pitchFamily="18" charset="0"/>
              </a:rPr>
              <a:t>дефицита бюджета</a:t>
            </a:r>
            <a:endParaRPr lang="ru-RU" sz="3600" b="1">
              <a:latin typeface="Monotype Corsiva" pitchFamily="66" charset="0"/>
            </a:endParaRPr>
          </a:p>
          <a:p>
            <a:pPr indent="457200" algn="ctr" eaLnBrk="0" hangingPunct="0"/>
            <a:r>
              <a:rPr lang="ru-RU" sz="3600" b="1">
                <a:latin typeface="Monotype Corsiva" pitchFamily="66" charset="0"/>
                <a:cs typeface="Times New Roman" pitchFamily="18" charset="0"/>
              </a:rPr>
              <a:t>Маркинского сельского поселения</a:t>
            </a:r>
          </a:p>
          <a:p>
            <a:pPr indent="457200" algn="ctr" eaLnBrk="0" hangingPunct="0"/>
            <a:endParaRPr lang="ru-RU" sz="3600" b="1">
              <a:latin typeface="Monotype Corsiva" pitchFamily="66" charset="0"/>
            </a:endParaRPr>
          </a:p>
          <a:p>
            <a:pPr indent="457200" algn="ctr" eaLnBrk="0" hangingPunct="0"/>
            <a:r>
              <a:rPr lang="ru-RU" sz="2800" b="1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Общий объем источников финансирования дефицита бюджета сельского поселения </a:t>
            </a:r>
          </a:p>
          <a:p>
            <a:pPr indent="457200" algn="ctr" eaLnBrk="0" hangingPunct="0"/>
            <a:r>
              <a:rPr lang="ru-RU" sz="2800" b="1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прогнозируется в 2017-2019 годах в сумме 0,0 рублей.</a:t>
            </a:r>
            <a:endParaRPr lang="ru-RU" sz="3600" b="1">
              <a:latin typeface="Monotype Corsiva" pitchFamily="66" charset="0"/>
            </a:endParaRPr>
          </a:p>
          <a:p>
            <a:pPr indent="457200"/>
            <a:endParaRPr lang="ru-RU" b="1">
              <a:latin typeface="Calibri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3286148" cy="2607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5303" y="3865565"/>
            <a:ext cx="2768894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929066"/>
            <a:ext cx="2827649" cy="2427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4071938" y="1285875"/>
            <a:ext cx="35004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7200" b="1">
                <a:latin typeface="Monotype Corsiva" pitchFamily="66" charset="0"/>
              </a:rPr>
              <a:t>Спасибо </a:t>
            </a:r>
            <a:endParaRPr lang="ru-RU" sz="2800" b="1">
              <a:latin typeface="Monotype Corsiva" pitchFamily="66" charset="0"/>
            </a:endParaRPr>
          </a:p>
          <a:p>
            <a:pPr algn="ctr"/>
            <a:r>
              <a:rPr lang="ru-RU" sz="7200" b="1">
                <a:latin typeface="Monotype Corsiva" pitchFamily="66" charset="0"/>
              </a:rPr>
              <a:t>за </a:t>
            </a:r>
            <a:endParaRPr lang="ru-RU" sz="1600" b="1">
              <a:latin typeface="Monotype Corsiva" pitchFamily="66" charset="0"/>
            </a:endParaRPr>
          </a:p>
          <a:p>
            <a:pPr algn="ctr"/>
            <a:r>
              <a:rPr lang="ru-RU" sz="7200" b="1">
                <a:latin typeface="Monotype Corsiva" pitchFamily="66" charset="0"/>
              </a:rPr>
              <a:t>внимание</a:t>
            </a: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3203575" y="4652963"/>
            <a:ext cx="55006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Monotype Corsiva" pitchFamily="66" charset="0"/>
              </a:rPr>
              <a:t>Проект разработан сектором экономики и </a:t>
            </a:r>
          </a:p>
          <a:p>
            <a:pPr algn="ctr"/>
            <a:r>
              <a:rPr lang="ru-RU" sz="2000" b="1">
                <a:latin typeface="Monotype Corsiva" pitchFamily="66" charset="0"/>
              </a:rPr>
              <a:t>финансов Администрации </a:t>
            </a:r>
          </a:p>
          <a:p>
            <a:pPr algn="ctr"/>
            <a:r>
              <a:rPr lang="ru-RU" sz="2000" b="1">
                <a:latin typeface="Monotype Corsiva" pitchFamily="66" charset="0"/>
              </a:rPr>
              <a:t>Маркинского сельского поселения</a:t>
            </a:r>
          </a:p>
          <a:p>
            <a:pPr algn="ctr"/>
            <a:r>
              <a:rPr lang="ru-RU" sz="2000" b="1">
                <a:latin typeface="Monotype Corsiva" pitchFamily="66" charset="0"/>
              </a:rPr>
              <a:t>2016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4" y="0"/>
            <a:ext cx="7829386" cy="120032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latin typeface="Monotype Corsiva" pitchFamily="66" charset="0"/>
              </a:rPr>
              <a:t>Основные параметры проекта бюджета Красноярского сельского </a:t>
            </a:r>
          </a:p>
          <a:p>
            <a:pPr algn="ctr"/>
            <a:r>
              <a:rPr lang="ru-RU" sz="1600" b="1">
                <a:latin typeface="Monotype Corsiva" pitchFamily="66" charset="0"/>
              </a:rPr>
              <a:t>поселения на 2017 год и плановый период 2018 и 2019 годов  </a:t>
            </a:r>
          </a:p>
          <a:p>
            <a:pPr algn="ctr"/>
            <a:r>
              <a:rPr lang="ru-RU" sz="1600" b="1">
                <a:latin typeface="Monotype Corsiva" pitchFamily="66" charset="0"/>
              </a:rPr>
              <a:t>Предлагаются в соответствии с нижеприведенной таблицей </a:t>
            </a:r>
          </a:p>
        </p:txBody>
      </p:sp>
      <p:graphicFrame>
        <p:nvGraphicFramePr>
          <p:cNvPr id="15426" name="Group 66"/>
          <p:cNvGraphicFramePr>
            <a:graphicFrameLocks noGrp="1"/>
          </p:cNvGraphicFramePr>
          <p:nvPr/>
        </p:nvGraphicFramePr>
        <p:xfrm>
          <a:off x="357188" y="1214438"/>
          <a:ext cx="8572500" cy="3748087"/>
        </p:xfrm>
        <a:graphic>
          <a:graphicData uri="http://schemas.openxmlformats.org/drawingml/2006/table">
            <a:tbl>
              <a:tblPr/>
              <a:tblGrid>
                <a:gridCol w="1393825"/>
                <a:gridCol w="1114425"/>
                <a:gridCol w="1046162"/>
                <a:gridCol w="906463"/>
                <a:gridCol w="1044575"/>
                <a:gridCol w="1046162"/>
                <a:gridCol w="949325"/>
                <a:gridCol w="1071563"/>
              </a:tblGrid>
              <a:tr h="341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Показатель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2016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Первоначальный  утвержденный план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2016 г.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2017 г.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2018 г.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20357,9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19935,7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7375,5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7333,2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20357,9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19935,7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7375,5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7333,2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1109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Источники финансирования дефицита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TextBox 4"/>
          <p:cNvGrpSpPr>
            <a:grpSpLocks/>
          </p:cNvGrpSpPr>
          <p:nvPr/>
        </p:nvGrpSpPr>
        <p:grpSpPr bwMode="auto">
          <a:xfrm>
            <a:off x="107950" y="5157788"/>
            <a:ext cx="5473700" cy="1951037"/>
            <a:chOff x="223" y="3095"/>
            <a:chExt cx="3225" cy="1229"/>
          </a:xfrm>
        </p:grpSpPr>
        <p:pic>
          <p:nvPicPr>
            <p:cNvPr id="15418" name="TextBox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3" y="3095"/>
              <a:ext cx="3225" cy="1229"/>
            </a:xfrm>
            <a:prstGeom prst="rect">
              <a:avLst/>
            </a:prstGeom>
            <a:noFill/>
          </p:spPr>
        </p:pic>
        <p:sp>
          <p:nvSpPr>
            <p:cNvPr id="15419" name="Text Box 59"/>
            <p:cNvSpPr txBox="1">
              <a:spLocks noChangeArrowheads="1"/>
            </p:cNvSpPr>
            <p:nvPr/>
          </p:nvSpPr>
          <p:spPr bwMode="auto">
            <a:xfrm>
              <a:off x="225" y="3099"/>
              <a:ext cx="3218" cy="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Monotype Corsiva" pitchFamily="66" charset="0"/>
                </a:rPr>
                <a:t>Структура доходов в 2017 году останется прежней</a:t>
              </a:r>
            </a:p>
            <a:p>
              <a:r>
                <a:rPr lang="ru-RU" sz="1400" b="1">
                  <a:latin typeface="Monotype Corsiva" pitchFamily="66" charset="0"/>
                </a:rPr>
                <a:t>Наибольший удельный вес составит: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sz="1400" b="1">
                  <a:latin typeface="Monotype Corsiva" pitchFamily="66" charset="0"/>
                </a:rPr>
                <a:t>Налог на доходы физических лиц – 6%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sz="1400" b="1">
                  <a:latin typeface="Monotype Corsiva" pitchFamily="66" charset="0"/>
                </a:rPr>
                <a:t>Земельный налог с юридических лиц – 100%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sz="1400" b="1">
                  <a:latin typeface="Monotype Corsiva" pitchFamily="66" charset="0"/>
                </a:rPr>
                <a:t>Земельный налог с физических лиц –</a:t>
              </a:r>
              <a:r>
                <a:rPr lang="ru-RU" sz="2000" b="1">
                  <a:latin typeface="Monotype Corsiva" pitchFamily="66" charset="0"/>
                </a:rPr>
                <a:t> 100%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sz="1400" b="1">
                  <a:latin typeface="Monotype Corsiva" pitchFamily="66" charset="0"/>
                </a:rPr>
                <a:t>Единый сельскохозяйственный налог – 40% </a:t>
              </a:r>
            </a:p>
          </p:txBody>
        </p:sp>
      </p:grp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6831" y="5000636"/>
            <a:ext cx="1129511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911338"/>
            <a:ext cx="1357322" cy="1017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6569" y="5485813"/>
            <a:ext cx="2189407" cy="1365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5786454"/>
            <a:ext cx="1816180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6465231" cy="138499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Monotype Corsiva" pitchFamily="66" charset="0"/>
              </a:rPr>
              <a:t>ДОХОДЫ БЮДЖЕТА</a:t>
            </a:r>
          </a:p>
          <a:p>
            <a:pPr algn="ctr"/>
            <a:r>
              <a:rPr lang="ru-RU" sz="2000" b="1">
                <a:latin typeface="Monotype Corsiva" pitchFamily="66" charset="0"/>
              </a:rPr>
              <a:t>Состоят из налоговых и неналоговых доходов, </a:t>
            </a:r>
          </a:p>
          <a:p>
            <a:pPr algn="ctr"/>
            <a:r>
              <a:rPr lang="ru-RU" sz="2000" b="1">
                <a:latin typeface="Monotype Corsiva" pitchFamily="66" charset="0"/>
              </a:rPr>
              <a:t>а также безвозмездных поступлений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1643050"/>
            <a:ext cx="2714644" cy="571504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Monotype Corsiva" pitchFamily="66" charset="0"/>
              </a:rPr>
              <a:t>ДОХОДЫ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571744"/>
            <a:ext cx="2786082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НАЛОГОВЫЕ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6714" y="2582856"/>
            <a:ext cx="3143272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НЕНАЛОГОВЫЕ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2571744"/>
            <a:ext cx="2786082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БЕЗВОЗМЕЗДНЫЕ</a:t>
            </a:r>
            <a:r>
              <a:rPr lang="ru-RU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ПОСТУПЛЕНИЯ</a:t>
            </a:r>
          </a:p>
        </p:txBody>
      </p:sp>
      <p:sp>
        <p:nvSpPr>
          <p:cNvPr id="16401" name="TextBox 7"/>
          <p:cNvSpPr txBox="1">
            <a:spLocks noChangeArrowheads="1"/>
          </p:cNvSpPr>
          <p:nvPr/>
        </p:nvSpPr>
        <p:spPr bwMode="auto">
          <a:xfrm>
            <a:off x="296863" y="3500438"/>
            <a:ext cx="329723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Char char="-"/>
            </a:pPr>
            <a:r>
              <a:rPr lang="ru-RU" b="1">
                <a:latin typeface="Monotype Corsiva" pitchFamily="66" charset="0"/>
              </a:rPr>
              <a:t>Налог на доходы</a:t>
            </a:r>
          </a:p>
          <a:p>
            <a:pPr algn="ctr"/>
            <a:r>
              <a:rPr lang="ru-RU" b="1">
                <a:latin typeface="Monotype Corsiva" pitchFamily="66" charset="0"/>
              </a:rPr>
              <a:t> физических лиц</a:t>
            </a:r>
          </a:p>
          <a:p>
            <a:pPr algn="ctr">
              <a:buFontTx/>
              <a:buChar char="-"/>
            </a:pPr>
            <a:r>
              <a:rPr lang="ru-RU" b="1">
                <a:latin typeface="Monotype Corsiva" pitchFamily="66" charset="0"/>
              </a:rPr>
              <a:t>Налог на имущество</a:t>
            </a:r>
          </a:p>
          <a:p>
            <a:pPr algn="ctr"/>
            <a:r>
              <a:rPr lang="ru-RU" b="1">
                <a:latin typeface="Monotype Corsiva" pitchFamily="66" charset="0"/>
              </a:rPr>
              <a:t> физических лиц</a:t>
            </a:r>
          </a:p>
          <a:p>
            <a:pPr algn="ctr">
              <a:buFontTx/>
              <a:buChar char="-"/>
            </a:pPr>
            <a:r>
              <a:rPr lang="ru-RU" b="1">
                <a:latin typeface="Monotype Corsiva" pitchFamily="66" charset="0"/>
              </a:rPr>
              <a:t>Земельный налог</a:t>
            </a:r>
          </a:p>
          <a:p>
            <a:pPr algn="ctr">
              <a:buFontTx/>
              <a:buChar char="-"/>
            </a:pPr>
            <a:r>
              <a:rPr lang="ru-RU" b="1">
                <a:latin typeface="Monotype Corsiva" pitchFamily="66" charset="0"/>
              </a:rPr>
              <a:t>Единый  сельскохозяй-</a:t>
            </a:r>
          </a:p>
          <a:p>
            <a:pPr algn="ctr"/>
            <a:r>
              <a:rPr lang="ru-RU" b="1">
                <a:latin typeface="Monotype Corsiva" pitchFamily="66" charset="0"/>
              </a:rPr>
              <a:t>ственный налог</a:t>
            </a:r>
          </a:p>
          <a:p>
            <a:pPr algn="ctr"/>
            <a:r>
              <a:rPr lang="ru-RU" b="1">
                <a:latin typeface="Monotype Corsiva" pitchFamily="66" charset="0"/>
              </a:rPr>
              <a:t>-Государственная пошлина</a:t>
            </a:r>
          </a:p>
        </p:txBody>
      </p:sp>
      <p:sp>
        <p:nvSpPr>
          <p:cNvPr id="16402" name="TextBox 8"/>
          <p:cNvSpPr txBox="1">
            <a:spLocks noChangeArrowheads="1"/>
          </p:cNvSpPr>
          <p:nvPr/>
        </p:nvSpPr>
        <p:spPr bwMode="auto">
          <a:xfrm>
            <a:off x="3421063" y="3500438"/>
            <a:ext cx="2560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Monotype Corsiva" pitchFamily="66" charset="0"/>
              </a:rPr>
              <a:t>-штрафы, санкции</a:t>
            </a:r>
          </a:p>
          <a:p>
            <a:pPr algn="ctr"/>
            <a:r>
              <a:rPr lang="ru-RU" b="1">
                <a:latin typeface="Monotype Corsiva" pitchFamily="66" charset="0"/>
              </a:rPr>
              <a:t> возмещение ущерба</a:t>
            </a:r>
          </a:p>
        </p:txBody>
      </p:sp>
      <p:sp>
        <p:nvSpPr>
          <p:cNvPr id="16403" name="TextBox 9"/>
          <p:cNvSpPr txBox="1">
            <a:spLocks noChangeArrowheads="1"/>
          </p:cNvSpPr>
          <p:nvPr/>
        </p:nvSpPr>
        <p:spPr bwMode="auto">
          <a:xfrm>
            <a:off x="6326188" y="3571875"/>
            <a:ext cx="2536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Monotype Corsiva" pitchFamily="66" charset="0"/>
              </a:rPr>
              <a:t>Безвозмездные </a:t>
            </a:r>
          </a:p>
          <a:p>
            <a:pPr algn="ctr"/>
            <a:r>
              <a:rPr lang="ru-RU" b="1">
                <a:latin typeface="Monotype Corsiva" pitchFamily="66" charset="0"/>
              </a:rPr>
              <a:t>поступления от </a:t>
            </a:r>
          </a:p>
          <a:p>
            <a:pPr algn="ctr"/>
            <a:r>
              <a:rPr lang="ru-RU" b="1">
                <a:latin typeface="Monotype Corsiva" pitchFamily="66" charset="0"/>
              </a:rPr>
              <a:t>других бюджетов</a:t>
            </a:r>
          </a:p>
          <a:p>
            <a:pPr algn="ctr"/>
            <a:r>
              <a:rPr lang="ru-RU" b="1">
                <a:latin typeface="Monotype Corsiva" pitchFamily="66" charset="0"/>
              </a:rPr>
              <a:t>бюджетной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8643966" cy="6524863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Monotype Corsiva" pitchFamily="66" charset="0"/>
              </a:rPr>
              <a:t>Налог на доходы физических лиц</a:t>
            </a:r>
          </a:p>
          <a:p>
            <a:pPr algn="just"/>
            <a:r>
              <a:rPr lang="ru-RU" b="1">
                <a:latin typeface="Monotype Corsiva" pitchFamily="66" charset="0"/>
              </a:rPr>
              <a:t>Объем поступлений по налогу на доходы физических лиц на 2017 год прогнозируется в сумме 595,5тыс.руб. и на плановый период 2018 и 2019 годов в сумме 621,8 тыс.руб. и 650,1 тыс. руб. соответственно.</a:t>
            </a:r>
          </a:p>
          <a:p>
            <a:pPr algn="just"/>
            <a:r>
              <a:rPr lang="ru-RU" b="1">
                <a:latin typeface="Monotype Corsiva" pitchFamily="66" charset="0"/>
              </a:rPr>
              <a:t>В 2017-2019 годах будет продолжена реализация мер по повышению оплаты труда и к 2019 году прогнозируется рост среднемесячной номинальной заработной оплаты в 1,3 раза к уровню 2015 года.</a:t>
            </a:r>
          </a:p>
          <a:p>
            <a:pPr algn="just"/>
            <a:r>
              <a:rPr lang="ru-RU" b="1">
                <a:latin typeface="Monotype Corsiva" pitchFamily="66" charset="0"/>
              </a:rPr>
              <a:t>Наиболее крупными плательщиками налога на доходы физических лиц в сельском поселении являются предприятия:</a:t>
            </a:r>
          </a:p>
          <a:p>
            <a:endParaRPr lang="ru-RU" b="1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b="1">
                <a:latin typeface="Monotype Corsiva" pitchFamily="66" charset="0"/>
              </a:rPr>
              <a:t>ОАО «ПСХ Маркинское» </a:t>
            </a:r>
          </a:p>
          <a:p>
            <a:pPr>
              <a:buFontTx/>
              <a:buChar char="-"/>
            </a:pPr>
            <a:endParaRPr lang="ru-RU" b="1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b="1">
                <a:latin typeface="Monotype Corsiva" pitchFamily="66" charset="0"/>
              </a:rPr>
              <a:t> ОАО «Цимлянскхлебопродукт»</a:t>
            </a:r>
          </a:p>
          <a:p>
            <a:pPr>
              <a:buFontTx/>
              <a:buChar char="-"/>
            </a:pPr>
            <a:endParaRPr lang="ru-RU" b="1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b="1">
                <a:latin typeface="Monotype Corsiva" pitchFamily="66" charset="0"/>
              </a:rPr>
              <a:t> СПК «Степеной»</a:t>
            </a:r>
          </a:p>
          <a:p>
            <a:pPr>
              <a:buFontTx/>
              <a:buChar char="-"/>
            </a:pPr>
            <a:endParaRPr lang="ru-RU" b="1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b="1">
                <a:latin typeface="Monotype Corsiva" pitchFamily="66" charset="0"/>
              </a:rPr>
              <a:t> Клубные, образовательные учреждения</a:t>
            </a:r>
          </a:p>
          <a:p>
            <a:pPr>
              <a:buFontTx/>
              <a:buChar char="-"/>
            </a:pPr>
            <a:endParaRPr lang="ru-RU" b="1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b="1">
                <a:latin typeface="Monotype Corsiva" pitchFamily="66" charset="0"/>
              </a:rPr>
              <a:t>Предприниматели</a:t>
            </a: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5217">
            <a:off x="4495139" y="3843215"/>
            <a:ext cx="1676400" cy="957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2181">
            <a:off x="6019991" y="3985667"/>
            <a:ext cx="1549389" cy="1162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7886">
            <a:off x="4813745" y="4836497"/>
            <a:ext cx="1773243" cy="100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04452">
            <a:off x="6590920" y="5200424"/>
            <a:ext cx="1382710" cy="103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49621">
            <a:off x="5145883" y="5717385"/>
            <a:ext cx="1382711" cy="103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34" y="500555"/>
            <a:ext cx="8215370" cy="422538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Monotype Corsiva" pitchFamily="66" charset="0"/>
              </a:rPr>
              <a:t>Налог на имущество физических лиц</a:t>
            </a:r>
          </a:p>
          <a:p>
            <a:pPr algn="just"/>
            <a:r>
              <a:rPr lang="ru-RU" sz="2400" b="1">
                <a:latin typeface="Monotype Corsiva" pitchFamily="66" charset="0"/>
              </a:rPr>
              <a:t>   Оценка налогового потенциала по налогу на имущество физических лиц на 2017 год  прогнозируется в сумме  260,0 тыс. руб.</a:t>
            </a:r>
          </a:p>
          <a:p>
            <a:pPr algn="just"/>
            <a:r>
              <a:rPr lang="ru-RU" sz="2400" b="1">
                <a:latin typeface="Monotype Corsiva" pitchFamily="66" charset="0"/>
              </a:rPr>
              <a:t>И на плановый период 2018 и 2019 годов в сумме 280,0тыс. руб. и 310,0 тыс. руб. соответственно.</a:t>
            </a:r>
          </a:p>
          <a:p>
            <a:pPr algn="just"/>
            <a:r>
              <a:rPr lang="ru-RU" sz="2400" b="1">
                <a:latin typeface="Monotype Corsiva" pitchFamily="66" charset="0"/>
              </a:rPr>
              <a:t>   Показатели для оценки налогового потенциала по налогу на имущество физических лиц на 2017-2019 годов исходит из суммарной инвентаризационной стоимости строений, помещений и сооружений принадлежащих гражданам на праве собственности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313" y="4929188"/>
            <a:ext cx="1571625" cy="642937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8313" y="5445125"/>
            <a:ext cx="1000125" cy="4286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0,1%</a:t>
            </a:r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000250" y="4929188"/>
            <a:ext cx="1571625" cy="642937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786188" y="4929188"/>
            <a:ext cx="1571625" cy="642937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5429250"/>
            <a:ext cx="1000125" cy="4286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0,3%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71938" y="5429250"/>
            <a:ext cx="1000125" cy="4286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2%</a:t>
            </a:r>
            <a:endParaRPr lang="ru-RU" dirty="0"/>
          </a:p>
        </p:txBody>
      </p:sp>
      <p:sp>
        <p:nvSpPr>
          <p:cNvPr id="18443" name="TextBox 9"/>
          <p:cNvSpPr txBox="1">
            <a:spLocks noChangeArrowheads="1"/>
          </p:cNvSpPr>
          <p:nvPr/>
        </p:nvSpPr>
        <p:spPr bwMode="auto">
          <a:xfrm rot="2226451">
            <a:off x="744538" y="4914900"/>
            <a:ext cx="1227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Calibri" pitchFamily="34" charset="0"/>
              </a:rPr>
              <a:t>до 300 тыс. руб.</a:t>
            </a:r>
          </a:p>
        </p:txBody>
      </p:sp>
      <p:sp>
        <p:nvSpPr>
          <p:cNvPr id="18444" name="TextBox 10"/>
          <p:cNvSpPr txBox="1">
            <a:spLocks noChangeArrowheads="1"/>
          </p:cNvSpPr>
          <p:nvPr/>
        </p:nvSpPr>
        <p:spPr bwMode="auto">
          <a:xfrm rot="-2276605">
            <a:off x="1704975" y="5008563"/>
            <a:ext cx="1165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Calibri" pitchFamily="34" charset="0"/>
              </a:rPr>
              <a:t>от 300 тыс.руб.</a:t>
            </a:r>
          </a:p>
        </p:txBody>
      </p:sp>
      <p:sp>
        <p:nvSpPr>
          <p:cNvPr id="18445" name="TextBox 11"/>
          <p:cNvSpPr txBox="1">
            <a:spLocks noChangeArrowheads="1"/>
          </p:cNvSpPr>
          <p:nvPr/>
        </p:nvSpPr>
        <p:spPr bwMode="auto">
          <a:xfrm rot="2327601">
            <a:off x="2627313" y="4964113"/>
            <a:ext cx="12271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Calibri" pitchFamily="34" charset="0"/>
              </a:rPr>
              <a:t>до 500 тыс. руб.</a:t>
            </a:r>
          </a:p>
        </p:txBody>
      </p:sp>
      <p:sp>
        <p:nvSpPr>
          <p:cNvPr id="18446" name="TextBox 12"/>
          <p:cNvSpPr txBox="1">
            <a:spLocks noChangeArrowheads="1"/>
          </p:cNvSpPr>
          <p:nvPr/>
        </p:nvSpPr>
        <p:spPr bwMode="auto">
          <a:xfrm rot="-2230112">
            <a:off x="3467100" y="4951413"/>
            <a:ext cx="1457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Calibri" pitchFamily="34" charset="0"/>
              </a:rPr>
              <a:t>свыше 500 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7633" y="203177"/>
            <a:ext cx="8341066" cy="64633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100 % 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поселения</a:t>
            </a:r>
            <a:endParaRPr lang="ru-RU" sz="13800" b="1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14313" y="785813"/>
            <a:ext cx="8929687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Monotype Corsiva" pitchFamily="66" charset="0"/>
              </a:rPr>
              <a:t>Поступление налога в бюджет сельского поселения на 2017 год прогнозируется в сумме 420,0 тыс. рублей. На 2018- 440,0 тыс. рублей, на 2019 год – 450,0 тыс. рублей.</a:t>
            </a:r>
          </a:p>
          <a:p>
            <a:pPr algn="ctr"/>
            <a:r>
              <a:rPr lang="ru-RU" sz="3600" b="1" u="sng">
                <a:latin typeface="Monotype Corsiva" pitchFamily="66" charset="0"/>
              </a:rPr>
              <a:t>Земельный налог с физических лиц</a:t>
            </a:r>
          </a:p>
          <a:p>
            <a:pPr algn="ctr"/>
            <a:r>
              <a:rPr lang="ru-RU" sz="3600" b="1"/>
              <a:t>Поступление налога в бюджет сельского поселения на 2017 год прогнозируется в сумме 1450,0 тыс. рублей. На 2018- 1500,0 тыс. рублей, на 2019 год – 1560,0 тыс. рублей.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0"/>
            <a:ext cx="5697393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latin typeface="Monotype Corsiva" pitchFamily="66" charset="0"/>
                <a:cs typeface="+mn-cs"/>
              </a:rPr>
              <a:t>Земельный налог с организаций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9804" y="6350"/>
            <a:ext cx="8877084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Monotype Corsiva" pitchFamily="66" charset="0"/>
                <a:cs typeface="+mn-cs"/>
              </a:rPr>
              <a:t>Единый сельскохозяйственный налог</a:t>
            </a:r>
            <a:endParaRPr lang="ru-RU" sz="3600" b="1" dirty="0">
              <a:latin typeface="Monotype Corsiva" pitchFamily="66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785794"/>
            <a:ext cx="5841664" cy="1077218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  <a:cs typeface="+mn-cs"/>
              </a:rPr>
              <a:t>Нормативное отчисление в 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  <a:cs typeface="+mn-cs"/>
              </a:rPr>
              <a:t>сельского поселения (%) - 40</a:t>
            </a:r>
            <a:endParaRPr lang="ru-RU" sz="3200" b="1" dirty="0">
              <a:latin typeface="Monotype Corsiva" pitchFamily="66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928802"/>
            <a:ext cx="8143932" cy="267765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Monotype Corsiva" pitchFamily="66" charset="0"/>
              </a:rPr>
              <a:t>Поступление налога в бюджет сельского поселения на 2017 год и н</a:t>
            </a:r>
            <a:r>
              <a:rPr lang="ru-RU" sz="3200" b="1"/>
              <a:t>а плановый период 2018 и 2019 годов</a:t>
            </a:r>
            <a:r>
              <a:rPr lang="ru-RU" sz="3200"/>
              <a:t> </a:t>
            </a:r>
            <a:r>
              <a:rPr lang="ru-RU" sz="3200" b="1">
                <a:latin typeface="Monotype Corsiva" pitchFamily="66" charset="0"/>
              </a:rPr>
              <a:t>прогнозируется в сумме 158,2 тыс.руб. </a:t>
            </a:r>
          </a:p>
          <a:p>
            <a:pPr algn="ctr"/>
            <a:r>
              <a:rPr lang="ru-RU" sz="3200" b="1">
                <a:latin typeface="Monotype Corsiva" pitchFamily="66" charset="0"/>
              </a:rPr>
              <a:t>ежегодно.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45472">
            <a:off x="84212" y="4467739"/>
            <a:ext cx="3807085" cy="2246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05094">
            <a:off x="5375897" y="4551897"/>
            <a:ext cx="3273145" cy="2165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95601" y="4779972"/>
            <a:ext cx="3314687" cy="20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23508" y="265090"/>
            <a:ext cx="6672204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  <a:cs typeface="+mn-cs"/>
              </a:rPr>
              <a:t>ГОСУДАРСТВЕННАЯ ПОШЛИНА</a:t>
            </a:r>
            <a:endParaRPr lang="ru-RU" sz="3200" b="1" dirty="0">
              <a:latin typeface="Monotype Corsiva" pitchFamily="66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459" y="914795"/>
            <a:ext cx="8555170" cy="5210183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Monotype Corsiva" pitchFamily="66" charset="0"/>
              </a:rPr>
              <a:t>Объем поступлений в бюджет сельского поселения в 2017 году прогнозируется в сумме 3,2 тыс.руб. В бюджет сельского поселения поступает государственная пошлина за совершение нотариальных действий (за исключением действий, собираемых консульскими учреждениями РФ).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Прогнозируемая динамика поступлений объясняется заявительным характером оформления юридически значимых действий.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Общий объем поступлений государственной пошлины в бюджет сельского поселения на 2017 год – в сумме 3,2 тыс.руб. и плановый период 2018 и 2019 годов в сумме 3,4  тыс.руб. и 3,5 тыс.руб. соответственно.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1575</Words>
  <PresentationFormat>Экран (4:3)</PresentationFormat>
  <Paragraphs>312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Calibri</vt:lpstr>
      <vt:lpstr>Arial</vt:lpstr>
      <vt:lpstr>Monotype Corsiva</vt:lpstr>
      <vt:lpstr>Times New Roman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Секретарь</dc:creator>
  <cp:lastModifiedBy>Виктория</cp:lastModifiedBy>
  <cp:revision>81</cp:revision>
  <dcterms:created xsi:type="dcterms:W3CDTF">2016-12-12T13:04:31Z</dcterms:created>
  <dcterms:modified xsi:type="dcterms:W3CDTF">2016-12-20T14:34:48Z</dcterms:modified>
</cp:coreProperties>
</file>