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8" r:id="rId20"/>
    <p:sldId id="274" r:id="rId21"/>
    <p:sldId id="276" r:id="rId22"/>
    <p:sldId id="277" r:id="rId23"/>
    <p:sldId id="275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 varScale="1">
        <p:scale>
          <a:sx n="106" d="100"/>
          <a:sy n="106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5762-25BB-4050-A8CE-1D5615F4DA23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15615-83F3-468E-A3CE-CF59A3282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EDBDA-D380-4E19-9D05-8AE4800110A5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4290-F38D-4695-A9AA-51ADB813C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FA67-AE44-48CE-8739-3C59DB02DCEE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A47A-6796-4ED3-A5AB-D0B3E601B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0844-A25A-4F79-881B-01422B91688E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9257-5F7B-4150-AC45-47B6118B3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981B-1B8E-4FCD-AAF0-07C4B3F4068E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C708-7AC0-403A-98E7-A5A7E0D0D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C52C-94DC-4412-B45D-90358A290A99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FC7-2DA1-4761-897D-A6CBA8754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CC33-61F3-4DFC-A0B6-7FBB308862F4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28D47-9064-4744-B23C-679CD263C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D856-6F25-4C77-B92D-05570FB359B1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EC88-D727-4001-BFD4-4A259F0C0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5356-261F-4FAF-B6FE-7C31D29DE71B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F21D-AB27-4B80-B01A-A30097AE6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0417-2D27-4CEA-AD35-F09525676DED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5B51-17B4-4597-A20B-D0A04C666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5C30-5271-460F-96A7-D11473E30067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18F5-F076-4D5D-B0D3-FA00823F4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39737-03B3-4586-A587-E45B8CDD12E6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4104-1DE7-4519-AD52-FEA6F5A68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8124DF-8D9F-46FB-8B99-41CB7AACFFDD}" type="datetimeFigureOut">
              <a:rPr lang="ru-RU"/>
              <a:pPr>
                <a:defRPr/>
              </a:pPr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B8940-72EA-49C4-8265-853B253EE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643313" y="257175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Проект Решения «О бюджете </a:t>
            </a:r>
            <a:r>
              <a:rPr lang="ru-RU" sz="2400" b="1">
                <a:solidFill>
                  <a:srgbClr val="FF0000"/>
                </a:solidFill>
              </a:rPr>
              <a:t>Маркинского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сельского поселения на </a:t>
            </a:r>
            <a:r>
              <a:rPr lang="ru-RU" sz="2400" b="1">
                <a:solidFill>
                  <a:srgbClr val="FF0000"/>
                </a:solidFill>
              </a:rPr>
              <a:t>2018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год и плановый период </a:t>
            </a:r>
            <a:r>
              <a:rPr lang="ru-RU" sz="2400" b="1">
                <a:solidFill>
                  <a:srgbClr val="FF0000"/>
                </a:solidFill>
              </a:rPr>
              <a:t>2019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и </a:t>
            </a:r>
            <a:r>
              <a:rPr lang="ru-RU" sz="2400" b="1">
                <a:solidFill>
                  <a:srgbClr val="FF0000"/>
                </a:solidFill>
              </a:rPr>
              <a:t>2020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годов»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500438" y="142875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Администрация </a:t>
            </a:r>
            <a:r>
              <a:rPr lang="ru-RU" sz="2400" b="1">
                <a:solidFill>
                  <a:srgbClr val="FF0000"/>
                </a:solidFill>
              </a:rPr>
              <a:t>Маркинского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сельского поселения</a:t>
            </a:r>
          </a:p>
        </p:txBody>
      </p:sp>
      <p:pic>
        <p:nvPicPr>
          <p:cNvPr id="1028" name="Picture 4" descr="http://www.studfiles.ru/html/2706/184/html_QBkbdDTMrB.0ZfU/htmlconvd-b5pQwl_html_3bcf51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857628"/>
            <a:ext cx="18446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5213" y="6350"/>
            <a:ext cx="4753907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НЕНАЛОГОВЫЕ ДОХОДЫ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196" y="769919"/>
            <a:ext cx="3643338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656" y="480994"/>
            <a:ext cx="5376276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Штрафы, санкции, возмещения и ущерба</a:t>
            </a:r>
          </a:p>
        </p:txBody>
      </p:sp>
      <p:sp>
        <p:nvSpPr>
          <p:cNvPr id="23563" name="TextBox 5"/>
          <p:cNvSpPr txBox="1">
            <a:spLocks noChangeArrowheads="1"/>
          </p:cNvSpPr>
          <p:nvPr/>
        </p:nvSpPr>
        <p:spPr bwMode="auto">
          <a:xfrm>
            <a:off x="1068388" y="1341438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    Проект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   2018 год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  3,7 тыс.руб.</a:t>
            </a:r>
          </a:p>
        </p:txBody>
      </p:sp>
      <p:sp>
        <p:nvSpPr>
          <p:cNvPr id="23564" name="TextBox 6"/>
          <p:cNvSpPr txBox="1">
            <a:spLocks noChangeArrowheads="1"/>
          </p:cNvSpPr>
          <p:nvPr/>
        </p:nvSpPr>
        <p:spPr bwMode="auto">
          <a:xfrm>
            <a:off x="5724525" y="1341438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период</a:t>
            </a:r>
          </a:p>
        </p:txBody>
      </p:sp>
      <p:sp>
        <p:nvSpPr>
          <p:cNvPr id="23565" name="TextBox 7"/>
          <p:cNvSpPr txBox="1">
            <a:spLocks noChangeArrowheads="1"/>
          </p:cNvSpPr>
          <p:nvPr/>
        </p:nvSpPr>
        <p:spPr bwMode="auto">
          <a:xfrm>
            <a:off x="4356100" y="1844675"/>
            <a:ext cx="329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2019  год                  2020 год</a:t>
            </a:r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4500563" y="2205038"/>
            <a:ext cx="437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</a:t>
            </a:r>
            <a:r>
              <a:rPr lang="ru-RU" sz="2000" b="1">
                <a:latin typeface="Monotype Corsiva" pitchFamily="66" charset="0"/>
              </a:rPr>
              <a:t> </a:t>
            </a:r>
            <a:r>
              <a:rPr lang="ru-RU" sz="2000" b="1"/>
              <a:t>3,8 </a:t>
            </a:r>
            <a:r>
              <a:rPr lang="ru-RU" b="1"/>
              <a:t>тыс.руб.    4,0 тыс.руб</a:t>
            </a:r>
            <a:r>
              <a:rPr lang="ru-RU" sz="2000" b="1">
                <a:latin typeface="Monotype Corsiva" pitchFamily="66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БЕЗВОЗМЕЗДНЫЕ ПОСТУПЛЕНИЯ В БЮДЖЕТ СЕЛЬСКОГО ПОСЕЛЕНИЯ</a:t>
            </a:r>
          </a:p>
        </p:txBody>
      </p:sp>
      <p:graphicFrame>
        <p:nvGraphicFramePr>
          <p:cNvPr id="23617" name="Group 65"/>
          <p:cNvGraphicFramePr>
            <a:graphicFrameLocks noGrp="1"/>
          </p:cNvGraphicFramePr>
          <p:nvPr/>
        </p:nvGraphicFramePr>
        <p:xfrm>
          <a:off x="642938" y="3500438"/>
          <a:ext cx="7929562" cy="3095625"/>
        </p:xfrm>
        <a:graphic>
          <a:graphicData uri="http://schemas.openxmlformats.org/drawingml/2006/table">
            <a:tbl>
              <a:tblPr/>
              <a:tblGrid>
                <a:gridCol w="1785937"/>
                <a:gridCol w="1928813"/>
                <a:gridCol w="1285875"/>
                <a:gridCol w="1343025"/>
                <a:gridCol w="182562"/>
                <a:gridCol w="140335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утвержденный бюджет 2017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2018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2019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2020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17045,2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11427,5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4249738" y="1335088"/>
            <a:ext cx="1503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b="1"/>
              <a:t>Плановый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125390"/>
            <a:ext cx="5214974" cy="224676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РАСХОДЫ БЮДЖЕТА МАРКИНСКОГО СЕЛЬСКОГО ПОСЕЛЕНИЯ НА МУНИЦИПАЛЬНЫЕ  ПРОГРАММЫ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28625" y="2214563"/>
            <a:ext cx="85725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Проект бюджета Маркинского сельского поселения составлен на основе проектов изменений муниципальных программ сельского поселения.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На реализацию 7 муниципальных программ предусмотрено в проекте бюджета на 2018 год в объеме </a:t>
            </a:r>
            <a:r>
              <a:rPr lang="ru-RU" sz="2400" b="1"/>
              <a:t>6307,2</a:t>
            </a:r>
            <a:r>
              <a:rPr lang="ru-RU" sz="2400" b="1">
                <a:latin typeface="Monotype Corsiva" pitchFamily="66" charset="0"/>
              </a:rPr>
              <a:t> тыс.рублей  на плановый период в 2019 году в объеме </a:t>
            </a:r>
            <a:r>
              <a:rPr lang="ru-RU" sz="2400" b="1"/>
              <a:t>3924,2</a:t>
            </a:r>
            <a:r>
              <a:rPr lang="ru-RU" sz="2400" b="1">
                <a:latin typeface="Monotype Corsiva" pitchFamily="66" charset="0"/>
              </a:rPr>
              <a:t> тыс.рублей и на 2020</a:t>
            </a:r>
            <a:r>
              <a:rPr lang="ru-RU" sz="2400" b="1"/>
              <a:t> </a:t>
            </a:r>
            <a:r>
              <a:rPr lang="ru-RU" sz="2400" b="1">
                <a:latin typeface="Monotype Corsiva" pitchFamily="66" charset="0"/>
              </a:rPr>
              <a:t>год в объеме  </a:t>
            </a:r>
            <a:r>
              <a:rPr lang="ru-RU" sz="2400" b="1"/>
              <a:t> 3628,3 </a:t>
            </a:r>
            <a:r>
              <a:rPr lang="ru-RU" sz="2400" b="1">
                <a:latin typeface="Monotype Corsiva" pitchFamily="66" charset="0"/>
              </a:rPr>
              <a:t>тыс.рублей.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В программах на три предстоящих года сосредоточено </a:t>
            </a:r>
            <a:r>
              <a:rPr lang="ru-RU" sz="2400" b="1"/>
              <a:t>57,3</a:t>
            </a:r>
            <a:r>
              <a:rPr lang="ru-RU" sz="2400" b="1">
                <a:latin typeface="Monotype Corsiva" pitchFamily="66" charset="0"/>
              </a:rPr>
              <a:t>; </a:t>
            </a:r>
            <a:r>
              <a:rPr lang="ru-RU" sz="2400" b="1"/>
              <a:t>46,1</a:t>
            </a:r>
            <a:r>
              <a:rPr lang="ru-RU" sz="2400" b="1">
                <a:latin typeface="Monotype Corsiva" pitchFamily="66" charset="0"/>
              </a:rPr>
              <a:t> и </a:t>
            </a:r>
            <a:r>
              <a:rPr lang="ru-RU" sz="2400" b="1"/>
              <a:t>44,9</a:t>
            </a:r>
            <a:r>
              <a:rPr lang="ru-RU" sz="2400" b="1">
                <a:latin typeface="Monotype Corsiva" pitchFamily="66" charset="0"/>
              </a:rPr>
              <a:t>% соответственно расходов сельского поселения.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58" name="Group 58"/>
          <p:cNvGraphicFramePr>
            <a:graphicFrameLocks noGrp="1"/>
          </p:cNvGraphicFramePr>
          <p:nvPr/>
        </p:nvGraphicFramePr>
        <p:xfrm>
          <a:off x="179388" y="2455863"/>
          <a:ext cx="8643937" cy="4402137"/>
        </p:xfrm>
        <a:graphic>
          <a:graphicData uri="http://schemas.openxmlformats.org/drawingml/2006/table">
            <a:tbl>
              <a:tblPr/>
              <a:tblGrid>
                <a:gridCol w="3781425"/>
                <a:gridCol w="1620837"/>
                <a:gridCol w="1485900"/>
                <a:gridCol w="1755775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201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20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1.Развитие физической культуры и спорта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Обеспечение качественными жилищно-коммунальными услугами населения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1757,2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735,9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677,8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Развитие культуры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2904,7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Обеспечение общественного порядка и противодействие преступности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6.Энергоэфективность и развитие энергетики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Охрана окружающей среды и рациональное природопользование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6307,2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7144" y="120628"/>
            <a:ext cx="8715436" cy="230832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</a:t>
            </a:r>
            <a:r>
              <a:rPr lang="ru-RU" sz="2400" b="1">
                <a:latin typeface="Monotype Corsiva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>
                <a:latin typeface="Monotype Corsiva" pitchFamily="66" charset="0"/>
                <a:cs typeface="Times New Roman" pitchFamily="18" charset="0"/>
              </a:rPr>
              <a:t>«ЖИЛИЩНО-КОММУНАЛЬНОЕ ХОЗЯЙСТВО»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Расходы по разделу будут направлены на 2 подпрограммы: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57" y="2070165"/>
            <a:ext cx="8286808" cy="209403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1 создание условий</a:t>
            </a:r>
          </a:p>
          <a:p>
            <a:pPr algn="ctr">
              <a:defRPr/>
            </a:pPr>
            <a:r>
              <a:rPr lang="ru-RU" sz="2400" b="1"/>
              <a:t>для обеспечения качественными коммунальными услугами населения</a:t>
            </a:r>
            <a:endParaRPr lang="ru-RU" sz="2400" b="1"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988" y="4214818"/>
            <a:ext cx="2805018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2018</a:t>
            </a:r>
            <a:r>
              <a:rPr lang="ru-RU" sz="2800" b="1">
                <a:latin typeface="Monotype Corsiva" pitchFamily="66" charset="0"/>
              </a:rPr>
              <a:t> год</a:t>
            </a:r>
          </a:p>
          <a:p>
            <a:pPr algn="ctr"/>
            <a:r>
              <a:rPr lang="ru-RU" sz="2800" b="1"/>
              <a:t>1307,2</a:t>
            </a:r>
            <a:r>
              <a:rPr lang="ru-RU" sz="28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5483" y="4214818"/>
            <a:ext cx="260929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2019</a:t>
            </a:r>
            <a:r>
              <a:rPr lang="ru-RU" sz="2800" b="1">
                <a:latin typeface="Monotype Corsiva" pitchFamily="66" charset="0"/>
              </a:rPr>
              <a:t> год </a:t>
            </a:r>
          </a:p>
          <a:p>
            <a:pPr algn="ctr"/>
            <a:r>
              <a:rPr lang="ru-RU" sz="2800" b="1"/>
              <a:t>675,9</a:t>
            </a:r>
            <a:r>
              <a:rPr lang="ru-RU" sz="28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5614" y="4143380"/>
            <a:ext cx="2608838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2020</a:t>
            </a:r>
            <a:r>
              <a:rPr lang="ru-RU" sz="2800" b="1">
                <a:latin typeface="Monotype Corsiva" pitchFamily="66" charset="0"/>
              </a:rPr>
              <a:t> год</a:t>
            </a:r>
          </a:p>
          <a:p>
            <a:pPr algn="ctr"/>
            <a:r>
              <a:rPr lang="ru-RU" sz="2800" b="1"/>
              <a:t>617,8</a:t>
            </a:r>
            <a:r>
              <a:rPr lang="ru-RU" sz="2800" b="1">
                <a:latin typeface="Monotype Corsiva" pitchFamily="66" charset="0"/>
              </a:rPr>
              <a:t> тыс.руб.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38" y="3929063"/>
            <a:ext cx="6143625" cy="158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50194" y="41473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2557" y="4107656"/>
            <a:ext cx="355600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5025" y="4143375"/>
            <a:ext cx="42703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5429" y="193655"/>
            <a:ext cx="6500859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2 </a:t>
            </a:r>
            <a:r>
              <a:rPr lang="ru-RU" sz="2400" b="1"/>
              <a:t>Благоустройство населенных пунктов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298" y="1071546"/>
            <a:ext cx="370486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Содержание мест захоронения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797" y="2000240"/>
            <a:ext cx="227535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2018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/>
            <a:r>
              <a:rPr lang="ru-RU" sz="2400" b="1"/>
              <a:t>200,0 </a:t>
            </a:r>
            <a:r>
              <a:rPr lang="ru-RU" sz="2400" b="1">
                <a:latin typeface="Monotype Corsiva" pitchFamily="66" charset="0"/>
              </a:rPr>
              <a:t>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4841" y="2000240"/>
            <a:ext cx="1969333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2019</a:t>
            </a:r>
            <a:r>
              <a:rPr lang="ru-RU" sz="2400" b="1">
                <a:latin typeface="Monotype Corsiva" pitchFamily="66" charset="0"/>
              </a:rPr>
              <a:t> год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20,0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9792" y="2000240"/>
            <a:ext cx="1832557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2020</a:t>
            </a:r>
            <a:r>
              <a:rPr lang="ru-RU" sz="2400" b="1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20, тыс.руб.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25" y="1571625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106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9" y="17851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31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Повышение эффективности работ по благоустройству территории поселения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25" y="3714750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31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9" y="3928269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106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0319" y="4085041"/>
            <a:ext cx="2144110" cy="11775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/>
              <a:t>2018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/>
            <a:r>
              <a:rPr lang="ru-RU" sz="2400" b="1"/>
              <a:t>250,0 </a:t>
            </a:r>
            <a:r>
              <a:rPr lang="ru-RU" sz="24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4603"/>
            <a:ext cx="2071702" cy="11790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/>
              <a:t>2020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/>
            <a:r>
              <a:rPr lang="ru-RU" sz="2400" b="1"/>
              <a:t>40,0</a:t>
            </a:r>
            <a:r>
              <a:rPr lang="ru-RU" sz="24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2792" y="4083054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/>
              <a:t>2019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/>
            <a:r>
              <a:rPr lang="ru-RU" sz="2400" b="1"/>
              <a:t>40,0</a:t>
            </a:r>
            <a:r>
              <a:rPr lang="ru-RU" sz="2400" b="1">
                <a:latin typeface="Monotype Corsiva" pitchFamily="66" charset="0"/>
              </a:rPr>
              <a:t>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28769"/>
            <a:ext cx="8501122" cy="612674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indent="450850" algn="ctr">
              <a:tabLst>
                <a:tab pos="3186113" algn="ctr"/>
                <a:tab pos="5391150" algn="l"/>
              </a:tabLst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6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«ОХРАНА ОКРУЖАЮЩЕЙ СРЕДЫ»</a:t>
            </a: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endParaRPr lang="ru-RU" sz="36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В проекте бюджета сельского поселения по разделу «Охрана окружающей среды» предусмотрены бюджетные ассигнования в сумме 10,0 тыс. рублей на </a:t>
            </a:r>
            <a:r>
              <a:rPr lang="ru-RU" sz="2800" b="1">
                <a:cs typeface="Times New Roman" pitchFamily="18" charset="0"/>
              </a:rPr>
              <a:t>2018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 год и на плановый период </a:t>
            </a:r>
            <a:r>
              <a:rPr lang="ru-RU" sz="2800" b="1">
                <a:cs typeface="Times New Roman" pitchFamily="18" charset="0"/>
              </a:rPr>
              <a:t>2019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 и </a:t>
            </a:r>
            <a:r>
              <a:rPr lang="ru-RU" sz="2800" b="1">
                <a:cs typeface="Times New Roman" pitchFamily="18" charset="0"/>
              </a:rPr>
              <a:t>2020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 годов ежегодно.</a:t>
            </a: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 u="sng">
                <a:latin typeface="Monotype Corsiva" pitchFamily="66" charset="0"/>
                <a:cs typeface="Times New Roman" pitchFamily="18" charset="0"/>
              </a:rPr>
              <a:t>Расходы по разделу будут направлены на:</a:t>
            </a:r>
            <a:endParaRPr lang="ru-RU" sz="1200" b="1" u="sng">
              <a:latin typeface="Monotype Corsiva" pitchFamily="66" charset="0"/>
            </a:endParaRPr>
          </a:p>
          <a:p>
            <a:pPr indent="450850" eaLnBrk="0" hangingPunct="0">
              <a:tabLst>
                <a:tab pos="3186113" algn="ctr"/>
                <a:tab pos="5391150" algn="l"/>
              </a:tabLst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-создание комплексной системы управления твердыми бытовыми отходами и вторичными материальными ресурсами.</a:t>
            </a:r>
            <a:endParaRPr lang="ru-RU" sz="3600" b="1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386" y="1562087"/>
            <a:ext cx="1928826" cy="135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24642"/>
            <a:ext cx="2000264" cy="13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643050"/>
            <a:ext cx="257176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50" y="6350"/>
            <a:ext cx="9144000" cy="720197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В проекте бюджета сельского поселения по разделу «Культура, кинематография» предусмотрены бюджетные ассигнования в </a:t>
            </a:r>
            <a:r>
              <a:rPr lang="ru-RU" sz="1600" b="1"/>
              <a:t>2018</a:t>
            </a:r>
            <a:r>
              <a:rPr lang="ru-RU" sz="1600" b="1">
                <a:latin typeface="Monotype Corsiva" pitchFamily="66" charset="0"/>
              </a:rPr>
              <a:t> году в сумме </a:t>
            </a:r>
            <a:r>
              <a:rPr lang="ru-RU" sz="1600" b="1"/>
              <a:t>4474,0</a:t>
            </a:r>
            <a:r>
              <a:rPr lang="ru-RU" sz="1600" b="1">
                <a:latin typeface="Monotype Corsiva" pitchFamily="66" charset="0"/>
              </a:rPr>
              <a:t> тыс. рублей, в </a:t>
            </a:r>
            <a:r>
              <a:rPr lang="ru-RU" sz="1600" b="1"/>
              <a:t>2019</a:t>
            </a:r>
            <a:r>
              <a:rPr lang="ru-RU" sz="1600" b="1">
                <a:latin typeface="Monotype Corsiva" pitchFamily="66" charset="0"/>
              </a:rPr>
              <a:t> году в сумме </a:t>
            </a:r>
            <a:r>
              <a:rPr lang="ru-RU" sz="1600" b="1"/>
              <a:t>3142,3</a:t>
            </a:r>
            <a:r>
              <a:rPr lang="ru-RU" sz="1600" b="1">
                <a:latin typeface="Monotype Corsiva" pitchFamily="66" charset="0"/>
              </a:rPr>
              <a:t> тыс. рублей и в </a:t>
            </a:r>
            <a:r>
              <a:rPr lang="ru-RU" sz="1600" b="1"/>
              <a:t>2020</a:t>
            </a:r>
            <a:r>
              <a:rPr lang="ru-RU" sz="1600" b="1">
                <a:latin typeface="Monotype Corsiva" pitchFamily="66" charset="0"/>
              </a:rPr>
              <a:t> году в сумме </a:t>
            </a:r>
            <a:r>
              <a:rPr lang="ru-RU" sz="1600" b="1"/>
              <a:t>2904,7</a:t>
            </a:r>
            <a:r>
              <a:rPr lang="ru-RU" sz="1600" b="1">
                <a:latin typeface="Monotype Corsiva" pitchFamily="66" charset="0"/>
              </a:rPr>
              <a:t> тыс. рублей.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финансовое обеспечение выполнения муниципальных заданий бюджетными учреждениями культуры в </a:t>
            </a:r>
            <a:r>
              <a:rPr lang="ru-RU" sz="1600" b="1"/>
              <a:t>2018</a:t>
            </a:r>
            <a:r>
              <a:rPr lang="ru-RU" sz="1600" b="1">
                <a:latin typeface="Monotype Corsiva" pitchFamily="66" charset="0"/>
              </a:rPr>
              <a:t>-</a:t>
            </a:r>
            <a:r>
              <a:rPr lang="ru-RU" sz="1600" b="1"/>
              <a:t>2020 </a:t>
            </a:r>
            <a:r>
              <a:rPr lang="ru-RU" sz="1600" b="1">
                <a:latin typeface="Monotype Corsiva" pitchFamily="66" charset="0"/>
              </a:rPr>
              <a:t>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-во исполнение Указа Президента Российской Федерации от 07.05.2012 года № 597, а также в соответствии с постановлением Администрации Маркинского сельского поселения от 05.09.2013 года № 65 «Об утверждении Плана мероприятий («дорожной карты») «Изменения в отраслях социальной сферы, направленные на повышение эффективности сферы культуры в Маркинском сельском поселении».</a:t>
            </a: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>
              <a:latin typeface="Calibri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421">
            <a:off x="628783" y="265616"/>
            <a:ext cx="266601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5529">
            <a:off x="6355180" y="314247"/>
            <a:ext cx="255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6995" y="6350"/>
            <a:ext cx="8501122" cy="575542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600" b="1">
                <a:latin typeface="Monotype Corsiva" pitchFamily="66" charset="0"/>
              </a:rPr>
              <a:t>«ОБРАЗОВАНИЕ»</a:t>
            </a:r>
          </a:p>
          <a:p>
            <a:pPr algn="ctr"/>
            <a:endParaRPr lang="ru-RU" sz="3600" b="1">
              <a:latin typeface="Monotype Corsiva" pitchFamily="66" charset="0"/>
            </a:endParaRPr>
          </a:p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r>
              <a:rPr lang="ru-RU" sz="2000" b="1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Маркинского сельского поселения на </a:t>
            </a:r>
            <a:r>
              <a:rPr lang="ru-RU" sz="2000" b="1"/>
              <a:t>2018</a:t>
            </a:r>
            <a:r>
              <a:rPr lang="ru-RU" sz="2000" b="1">
                <a:latin typeface="Monotype Corsiva" pitchFamily="66" charset="0"/>
              </a:rPr>
              <a:t>-</a:t>
            </a:r>
            <a:r>
              <a:rPr lang="ru-RU" sz="2000" b="1"/>
              <a:t>2020</a:t>
            </a:r>
            <a:r>
              <a:rPr lang="ru-RU" sz="2000" b="1">
                <a:latin typeface="Monotype Corsiva" pitchFamily="66" charset="0"/>
              </a:rPr>
              <a:t> годы в сумме 10,0 тыс. рублей ежегодно.</a:t>
            </a:r>
          </a:p>
          <a:p>
            <a:endParaRPr lang="ru-RU" sz="200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353"/>
            <a:ext cx="8143932" cy="68230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0850" algn="ctr"/>
            <a:r>
              <a:rPr lang="ru-RU" sz="32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400" b="1">
              <a:latin typeface="Monotype Corsiva" pitchFamily="66" charset="0"/>
            </a:endParaRPr>
          </a:p>
          <a:p>
            <a:pPr indent="450850" algn="ctr" eaLnBrk="0" hangingPunct="0"/>
            <a:r>
              <a:rPr lang="ru-RU" sz="3200" b="1">
                <a:latin typeface="Monotype Corsiva" pitchFamily="66" charset="0"/>
                <a:cs typeface="Times New Roman" pitchFamily="18" charset="0"/>
              </a:rPr>
              <a:t>«СОЦИАЛЬНАЯ ПОЛИТИКА»</a:t>
            </a: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r>
              <a:rPr lang="ru-RU" sz="2800" b="1">
                <a:latin typeface="Monotype Corsiva" pitchFamily="66" charset="0"/>
                <a:cs typeface="Times New Roman" pitchFamily="18" charset="0"/>
              </a:rPr>
              <a:t>По данному разделу предусмотрены расходы на </a:t>
            </a:r>
            <a:r>
              <a:rPr lang="ru-RU" sz="2800" b="1">
                <a:cs typeface="Times New Roman" pitchFamily="18" charset="0"/>
              </a:rPr>
              <a:t>2018-2020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 годы в сумме 65,0 тыс. рублей </a:t>
            </a:r>
          </a:p>
          <a:p>
            <a:pPr indent="450850" algn="ctr" eaLnBrk="0" hangingPunct="0"/>
            <a:r>
              <a:rPr lang="ru-RU" sz="2800" b="1">
                <a:latin typeface="Monotype Corsiva" pitchFamily="66" charset="0"/>
                <a:cs typeface="Times New Roman" pitchFamily="18" charset="0"/>
              </a:rPr>
              <a:t>ежегодно. Это средства на выплаты государственной пенсии за выслугу лет лицам, замещающим </a:t>
            </a:r>
          </a:p>
          <a:p>
            <a:pPr indent="450850" algn="ctr" eaLnBrk="0" hangingPunct="0"/>
            <a:r>
              <a:rPr lang="ru-RU" sz="2800" b="1">
                <a:latin typeface="Monotype Corsiva" pitchFamily="66" charset="0"/>
                <a:cs typeface="Times New Roman" pitchFamily="18" charset="0"/>
              </a:rPr>
              <a:t>муниципальные должности и должности муниципальной службы в рамках  непрограммных расходов муниципальных </a:t>
            </a:r>
          </a:p>
          <a:p>
            <a:pPr indent="450850" algn="ctr" eaLnBrk="0" hangingPunct="0"/>
            <a:r>
              <a:rPr lang="ru-RU" sz="2800" b="1">
                <a:latin typeface="Monotype Corsiva" pitchFamily="66" charset="0"/>
                <a:cs typeface="Times New Roman" pitchFamily="18" charset="0"/>
              </a:rPr>
              <a:t>органов Маркинского сельского поселения.</a:t>
            </a:r>
            <a:endParaRPr lang="ru-RU" sz="3600" b="1">
              <a:latin typeface="Monotype Corsiva" pitchFamily="66" charset="0"/>
            </a:endParaRPr>
          </a:p>
          <a:p>
            <a:pPr indent="450850"/>
            <a:endParaRPr lang="ru-RU">
              <a:latin typeface="Calibri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80533"/>
            <a:ext cx="2357454" cy="17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905826"/>
            <a:ext cx="2500331" cy="166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947063"/>
            <a:ext cx="2286016" cy="15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649408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latin typeface="Monotype Corsiva" pitchFamily="66" charset="0"/>
              </a:rPr>
              <a:t>Раздел «Энергоэфективность и развитие энергетики» </a:t>
            </a:r>
            <a:endParaRPr lang="ru-RU" sz="2800" b="1"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Объем финансирование на муниципальную программу в проекте бюджета Маркинского сельского поселения запланировано в сумме 5,0 тыс. рублей ежегодно</a:t>
            </a:r>
          </a:p>
          <a:p>
            <a:pPr algn="ctr">
              <a:defRPr/>
            </a:pPr>
            <a:r>
              <a:rPr lang="ru-RU" sz="2000" b="1" u="sng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  <a:defRPr/>
            </a:pPr>
            <a:r>
              <a:rPr lang="ru-RU" sz="2000" b="1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  <a:defRPr/>
            </a:pPr>
            <a:r>
              <a:rPr lang="ru-RU" sz="2000" b="1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pPr>
              <a:defRPr/>
            </a:pPr>
            <a:r>
              <a:rPr lang="ru-RU" sz="2000" b="1">
                <a:latin typeface="Monotype Corsiva" pitchFamily="66" charset="0"/>
              </a:rPr>
              <a:t>- повышение эффективности системы электроснабжения.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643174" cy="21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2241699" cy="2190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39750" y="3644900"/>
            <a:ext cx="7777163" cy="2286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Основных мероприятий муниципальных программ Маркинского сельского поселения на достижение целей и задач социально экономического развития сельского поселения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348038" y="260350"/>
            <a:ext cx="494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Проект подготовлен</a:t>
            </a:r>
            <a:r>
              <a:rPr lang="ru-RU" sz="2400" b="1"/>
              <a:t> на основе</a:t>
            </a:r>
            <a:r>
              <a:rPr lang="ru-RU" sz="2400" b="1">
                <a:latin typeface="Monotype Corsiva" pitchFamily="66" charset="0"/>
              </a:rPr>
              <a:t>: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692150"/>
            <a:ext cx="4643438" cy="2714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основных направлений Бюджетной и налоговой политики Маркинского сельского поселения на 2018 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–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2020 годов. (утв. Постановлением Администрации МСП от 12.10.2017г. № </a:t>
            </a: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92/1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7" name="Овал 6"/>
          <p:cNvSpPr/>
          <p:nvPr/>
        </p:nvSpPr>
        <p:spPr>
          <a:xfrm>
            <a:off x="3924300" y="765175"/>
            <a:ext cx="5219700" cy="3001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Решения Собрания депутатов Маркинского сельского поселения от 22.11.2017г. № 42 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«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Об утверждении положения о бюджетном процессе в Маркинском сельском поселении Цимлянского района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39750" y="5661025"/>
            <a:ext cx="8215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67403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В проекте бюджета сельского поселения по разделу «Физическая культура и спорт» предусмотрены бюджетные ассигнования в </a:t>
            </a:r>
            <a:r>
              <a:rPr lang="ru-RU" sz="2400" b="1"/>
              <a:t>2018</a:t>
            </a:r>
            <a:r>
              <a:rPr lang="ru-RU" sz="2400" b="1">
                <a:latin typeface="Monotype Corsiva" pitchFamily="66" charset="0"/>
              </a:rPr>
              <a:t> году – 10,0 тыс. рублей, в </a:t>
            </a:r>
            <a:r>
              <a:rPr lang="ru-RU" sz="2400" b="1"/>
              <a:t>2019 </a:t>
            </a:r>
            <a:r>
              <a:rPr lang="ru-RU" sz="2400" b="1">
                <a:latin typeface="Monotype Corsiva" pitchFamily="66" charset="0"/>
              </a:rPr>
              <a:t>году – 10,0 тыс. рублей и в </a:t>
            </a:r>
            <a:r>
              <a:rPr lang="ru-RU" sz="2400" b="1"/>
              <a:t>2020</a:t>
            </a:r>
            <a:r>
              <a:rPr lang="ru-RU" sz="2400" b="1">
                <a:latin typeface="Monotype Corsiva" pitchFamily="66" charset="0"/>
              </a:rPr>
              <a:t> году – 10,0 тыс. рублей.</a:t>
            </a:r>
          </a:p>
          <a:p>
            <a:pPr algn="ctr"/>
            <a:r>
              <a:rPr lang="ru-RU" sz="2400" b="1"/>
              <a:t>Расходы по разделу будут направлены на выполнение мероприятий в рамках программы «Развитие физической культуры и спорта», проведение спортивных мероприятий, приобретение спортивного инветаря</a:t>
            </a:r>
            <a:r>
              <a:rPr lang="ru-RU"/>
              <a:t> </a:t>
            </a:r>
            <a:r>
              <a:rPr lang="ru-RU" sz="2400" b="1">
                <a:latin typeface="Monotype Corsiva" pitchFamily="66" charset="0"/>
              </a:rPr>
              <a:t>           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4" y="915970"/>
            <a:ext cx="3076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821842"/>
            <a:ext cx="2786082" cy="215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03" y="844142"/>
            <a:ext cx="3000395" cy="220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661719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r>
              <a:rPr lang="ru-RU" sz="1600" b="1"/>
              <a:t>В проекте бюджета сельского поселения по разделу «Общегосударственные вопросы» в 2018 году предусмотрены бюджетные ассигнования в сумме 4436,1 тыс. рублей, в 2019 году – 4343,3 тыс. рублей и в 2020 году – 4378,6 тыс. рублей.</a:t>
            </a:r>
          </a:p>
          <a:p>
            <a:r>
              <a:rPr lang="ru-RU" sz="1600" b="1"/>
              <a:t>Формирование объемов бюджетных ассигнований обусловлено общими подходами к формированию проекта бюджета.</a:t>
            </a:r>
          </a:p>
          <a:p>
            <a:r>
              <a:rPr lang="ru-RU" sz="1600" b="1"/>
              <a:t>Данные средства будут направлены, в том числе на:</a:t>
            </a:r>
          </a:p>
          <a:p>
            <a:r>
              <a:rPr lang="ru-RU" sz="1600" b="1"/>
              <a:t>финансовое обеспечение деятельности органов власти Маркинского сельского поселения:</a:t>
            </a:r>
          </a:p>
          <a:p>
            <a:r>
              <a:rPr lang="ru-RU" sz="1600" b="1"/>
              <a:t> в 2018 году в сумме 4256,1 тыс. рублей; </a:t>
            </a:r>
          </a:p>
          <a:p>
            <a:r>
              <a:rPr lang="ru-RU" sz="1600" b="1"/>
              <a:t> в 2019 году в сумме 4253,3 тыс. рублей; </a:t>
            </a:r>
          </a:p>
          <a:p>
            <a:r>
              <a:rPr lang="ru-RU" sz="1600" b="1"/>
              <a:t> в 2020 году в сумме 4288,6 тыс. рублей. </a:t>
            </a:r>
          </a:p>
          <a:p>
            <a:r>
              <a:rPr lang="ru-RU" sz="1600" b="1"/>
              <a:t>оформление муниципального имущества:</a:t>
            </a:r>
          </a:p>
          <a:p>
            <a:r>
              <a:rPr lang="ru-RU" sz="1600" b="1"/>
              <a:t>в 2018 году в сумме 117,0 тыс. рублей; </a:t>
            </a:r>
          </a:p>
          <a:p>
            <a:r>
              <a:rPr lang="ru-RU" sz="1600" b="1"/>
              <a:t> в 2019 году в сумме 67,0 тыс. рублей; </a:t>
            </a:r>
          </a:p>
          <a:p>
            <a:r>
              <a:rPr lang="ru-RU" sz="1600" b="1"/>
              <a:t> в 2020 году в сумме 67,0 тыс. рублей</a:t>
            </a:r>
          </a:p>
          <a:p>
            <a:r>
              <a:rPr lang="ru-RU" sz="1600" b="1"/>
              <a:t>публикация информации в СМИ:</a:t>
            </a:r>
          </a:p>
          <a:p>
            <a:r>
              <a:rPr lang="ru-RU" sz="1600" b="1"/>
              <a:t> в 2018 году в сумме 50,0 тыс. рублей; </a:t>
            </a:r>
          </a:p>
          <a:p>
            <a:r>
              <a:rPr lang="ru-RU" sz="1600" b="1"/>
              <a:t> в 2019 году в сумме 10,0 тыс. рублей; </a:t>
            </a:r>
          </a:p>
          <a:p>
            <a:r>
              <a:rPr lang="ru-RU" sz="1600" b="1"/>
              <a:t> в 2020 году в сумме 10,0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440120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b="1">
                <a:latin typeface="Monotype Corsiva" pitchFamily="66" charset="0"/>
              </a:rPr>
              <a:t>В муниципальную программу входит три подпрограммы: - Противодействие коррупции на территории сельского поселения; - Противодействие экстремизма и терроризма на территории сельского поселения; - Комплексные меры противодействия злоупотреблению наркотиков и их незаконному обороту. - Общий объем финансирование муниципальной программы в проекте бюджета Маркинского сельского поселения на </a:t>
            </a:r>
            <a:r>
              <a:rPr lang="ru-RU" b="1"/>
              <a:t>2018 </a:t>
            </a:r>
            <a:r>
              <a:rPr lang="ru-RU" b="1">
                <a:latin typeface="Monotype Corsiva" pitchFamily="66" charset="0"/>
              </a:rPr>
              <a:t>и плановый период </a:t>
            </a:r>
            <a:r>
              <a:rPr lang="ru-RU" b="1"/>
              <a:t>2019 </a:t>
            </a:r>
            <a:r>
              <a:rPr lang="ru-RU" b="1">
                <a:latin typeface="Monotype Corsiva" pitchFamily="66" charset="0"/>
              </a:rPr>
              <a:t>и  </a:t>
            </a:r>
            <a:r>
              <a:rPr lang="ru-RU" b="1"/>
              <a:t>2020</a:t>
            </a:r>
            <a:r>
              <a:rPr lang="ru-RU" b="1">
                <a:latin typeface="Monotype Corsiva" pitchFamily="66" charset="0"/>
              </a:rPr>
              <a:t> годов в объеме </a:t>
            </a:r>
            <a:r>
              <a:rPr lang="ru-RU" b="1"/>
              <a:t>1,0</a:t>
            </a:r>
            <a:r>
              <a:rPr lang="ru-RU" b="1">
                <a:latin typeface="Monotype Corsiva" pitchFamily="66" charset="0"/>
              </a:rPr>
              <a:t> тыс. рублей ежегодно.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589977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2278" y="4637096"/>
            <a:ext cx="2714644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572008"/>
            <a:ext cx="241161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86206"/>
            <a:ext cx="8715436" cy="426895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7200" algn="ctr"/>
            <a:r>
              <a:rPr lang="ru-RU" sz="3600" b="1">
                <a:latin typeface="Monotype Corsiva" pitchFamily="66" charset="0"/>
                <a:cs typeface="Times New Roman" pitchFamily="18" charset="0"/>
              </a:rPr>
              <a:t>Источники финансирования </a:t>
            </a:r>
          </a:p>
          <a:p>
            <a:pPr indent="457200" algn="ctr"/>
            <a:r>
              <a:rPr lang="ru-RU" sz="3600" b="1">
                <a:latin typeface="Monotype Corsiva" pitchFamily="66" charset="0"/>
                <a:cs typeface="Times New Roman" pitchFamily="18" charset="0"/>
              </a:rPr>
              <a:t>дефицита бюджета</a:t>
            </a:r>
            <a:endParaRPr lang="ru-RU" sz="3600" b="1">
              <a:latin typeface="Monotype Corsiva" pitchFamily="66" charset="0"/>
            </a:endParaRPr>
          </a:p>
          <a:p>
            <a:pPr indent="457200" algn="ctr" eaLnBrk="0" hangingPunct="0"/>
            <a:r>
              <a:rPr lang="ru-RU" sz="3600" b="1">
                <a:latin typeface="Monotype Corsiva" pitchFamily="66" charset="0"/>
                <a:cs typeface="Times New Roman" pitchFamily="18" charset="0"/>
              </a:rPr>
              <a:t>Маркинского сельского поселения</a:t>
            </a:r>
          </a:p>
          <a:p>
            <a:pPr indent="457200" algn="ctr" eaLnBrk="0" hangingPunct="0"/>
            <a:endParaRPr lang="ru-RU" sz="3600" b="1">
              <a:latin typeface="Monotype Corsiva" pitchFamily="66" charset="0"/>
            </a:endParaRPr>
          </a:p>
          <a:p>
            <a:pPr indent="457200" algn="ctr" eaLnBrk="0" hangingPunct="0"/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Общий объем источников финансирования дефицита бюджета сельского поселения </a:t>
            </a:r>
          </a:p>
          <a:p>
            <a:pPr indent="457200" algn="ctr" eaLnBrk="0" hangingPunct="0"/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прогнозируется в </a:t>
            </a:r>
            <a:r>
              <a:rPr lang="ru-RU" sz="2800" b="1">
                <a:solidFill>
                  <a:srgbClr val="000000"/>
                </a:solidFill>
                <a:cs typeface="Times New Roman" pitchFamily="18" charset="0"/>
              </a:rPr>
              <a:t>2018-2020</a:t>
            </a:r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годах в сумме 0,0 рублей.</a:t>
            </a:r>
            <a:endParaRPr lang="ru-RU" sz="3600" b="1">
              <a:latin typeface="Monotype Corsiva" pitchFamily="66" charset="0"/>
            </a:endParaRPr>
          </a:p>
          <a:p>
            <a:pPr indent="457200"/>
            <a:endParaRPr lang="ru-RU" b="1">
              <a:latin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286148" cy="2607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303" y="3865565"/>
            <a:ext cx="276889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3909" y="3937003"/>
            <a:ext cx="2827649" cy="2427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4071938" y="1285875"/>
            <a:ext cx="3500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 b="1">
                <a:latin typeface="Monotype Corsiva" pitchFamily="66" charset="0"/>
              </a:rPr>
              <a:t>Спасибо </a:t>
            </a:r>
            <a:endParaRPr lang="ru-RU" sz="2800" b="1">
              <a:latin typeface="Monotype Corsiva" pitchFamily="66" charset="0"/>
            </a:endParaRPr>
          </a:p>
          <a:p>
            <a:pPr algn="ctr"/>
            <a:r>
              <a:rPr lang="ru-RU" sz="7200" b="1">
                <a:latin typeface="Monotype Corsiva" pitchFamily="66" charset="0"/>
              </a:rPr>
              <a:t>за </a:t>
            </a:r>
            <a:endParaRPr lang="ru-RU" sz="1600" b="1">
              <a:latin typeface="Monotype Corsiva" pitchFamily="66" charset="0"/>
            </a:endParaRPr>
          </a:p>
          <a:p>
            <a:pPr algn="ctr"/>
            <a:r>
              <a:rPr lang="ru-RU" sz="7200" b="1">
                <a:latin typeface="Monotype Corsiva" pitchFamily="66" charset="0"/>
              </a:rPr>
              <a:t>внимание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3203575" y="4652963"/>
            <a:ext cx="55006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Проект разработан сектором экономики и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финансов Администрации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Маркинского сельского поселения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201</a:t>
            </a:r>
            <a:r>
              <a:rPr lang="ru-RU" sz="2000" b="1"/>
              <a:t>7</a:t>
            </a:r>
            <a:r>
              <a:rPr lang="ru-RU" sz="2000" b="1">
                <a:latin typeface="Monotype Corsiva" pitchFamily="66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7829386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Monotype Corsiva" pitchFamily="66" charset="0"/>
              </a:rPr>
              <a:t>Основные параметры проекта бюджета </a:t>
            </a:r>
            <a:r>
              <a:rPr lang="ru-RU" sz="1600" b="1"/>
              <a:t>Маркинского</a:t>
            </a:r>
            <a:r>
              <a:rPr lang="ru-RU" sz="1600" b="1">
                <a:latin typeface="Monotype Corsiva" pitchFamily="66" charset="0"/>
              </a:rPr>
              <a:t> сельского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поселения на </a:t>
            </a:r>
            <a:r>
              <a:rPr lang="ru-RU" sz="1600" b="1"/>
              <a:t>2017</a:t>
            </a:r>
            <a:r>
              <a:rPr lang="ru-RU" sz="1600" b="1">
                <a:latin typeface="Monotype Corsiva" pitchFamily="66" charset="0"/>
              </a:rPr>
              <a:t> год и плановый период </a:t>
            </a:r>
            <a:r>
              <a:rPr lang="ru-RU" sz="1600" b="1"/>
              <a:t>2018</a:t>
            </a:r>
            <a:r>
              <a:rPr lang="ru-RU" sz="1600" b="1">
                <a:latin typeface="Monotype Corsiva" pitchFamily="66" charset="0"/>
              </a:rPr>
              <a:t> и </a:t>
            </a:r>
            <a:r>
              <a:rPr lang="ru-RU" sz="1600" b="1"/>
              <a:t>2019</a:t>
            </a:r>
            <a:r>
              <a:rPr lang="ru-RU" sz="1600" b="1">
                <a:latin typeface="Monotype Corsiva" pitchFamily="66" charset="0"/>
              </a:rPr>
              <a:t> годов 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Предлагаются в соответствии с нижеприведенной таблицей </a:t>
            </a:r>
          </a:p>
        </p:txBody>
      </p:sp>
      <p:graphicFrame>
        <p:nvGraphicFramePr>
          <p:cNvPr id="16452" name="Group 68"/>
          <p:cNvGraphicFramePr>
            <a:graphicFrameLocks noGrp="1"/>
          </p:cNvGraphicFramePr>
          <p:nvPr/>
        </p:nvGraphicFramePr>
        <p:xfrm>
          <a:off x="357188" y="1214438"/>
          <a:ext cx="8572500" cy="3748087"/>
        </p:xfrm>
        <a:graphic>
          <a:graphicData uri="http://schemas.openxmlformats.org/drawingml/2006/table">
            <a:tbl>
              <a:tblPr/>
              <a:tblGrid>
                <a:gridCol w="1393825"/>
                <a:gridCol w="1114425"/>
                <a:gridCol w="1046162"/>
                <a:gridCol w="906463"/>
                <a:gridCol w="1044575"/>
                <a:gridCol w="1046162"/>
                <a:gridCol w="949325"/>
                <a:gridCol w="1071563"/>
              </a:tblGrid>
              <a:tr h="341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Первоначальный  утвержденный план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19935,7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11000,6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8514,8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8081,1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19935,7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11000,6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8514,8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8081,1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Источники финансирования дефицита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442" name="TextBox 4"/>
          <p:cNvGrpSpPr>
            <a:grpSpLocks/>
          </p:cNvGrpSpPr>
          <p:nvPr/>
        </p:nvGrpSpPr>
        <p:grpSpPr bwMode="auto">
          <a:xfrm>
            <a:off x="107950" y="5157788"/>
            <a:ext cx="5473700" cy="1951037"/>
            <a:chOff x="223" y="3095"/>
            <a:chExt cx="3225" cy="1229"/>
          </a:xfrm>
        </p:grpSpPr>
        <p:pic>
          <p:nvPicPr>
            <p:cNvPr id="16447" name="TextBox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" y="3095"/>
              <a:ext cx="3225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8" name="Text Box 59"/>
            <p:cNvSpPr txBox="1">
              <a:spLocks noChangeArrowheads="1"/>
            </p:cNvSpPr>
            <p:nvPr/>
          </p:nvSpPr>
          <p:spPr bwMode="auto">
            <a:xfrm>
              <a:off x="225" y="3099"/>
              <a:ext cx="3218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Monotype Corsiva" pitchFamily="66" charset="0"/>
                </a:rPr>
                <a:t>Структура доходов в </a:t>
              </a:r>
              <a:r>
                <a:rPr lang="ru-RU" sz="1400" b="1"/>
                <a:t>2018 </a:t>
              </a:r>
              <a:r>
                <a:rPr lang="ru-RU" sz="1400" b="1">
                  <a:latin typeface="Monotype Corsiva" pitchFamily="66" charset="0"/>
                </a:rPr>
                <a:t> году останется прежней</a:t>
              </a:r>
            </a:p>
            <a:p>
              <a:r>
                <a:rPr lang="ru-RU" sz="1400" b="1">
                  <a:latin typeface="Monotype Corsiva" pitchFamily="66" charset="0"/>
                </a:rPr>
                <a:t>Наибольший удельный вес составит: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Налог на доходы физических лиц – 6%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Земельный налог с юридических лиц –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Земельный налог с физических лиц –</a:t>
              </a:r>
              <a:r>
                <a:rPr lang="ru-RU" sz="2000" b="1">
                  <a:latin typeface="Monotype Corsiva" pitchFamily="66" charset="0"/>
                </a:rPr>
                <a:t>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Единый сельскохозяйственный налог – 40% </a:t>
              </a:r>
            </a:p>
          </p:txBody>
        </p:sp>
      </p:grp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569" y="548581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ДОХОДЫ БЮДЖЕТА</a:t>
            </a: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а также безвозмездных поступлений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НАЛОГОВЫЕ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6714" y="2582856"/>
            <a:ext cx="314327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НЕНАЛОГОВЫЕ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БЕЗВОЗМЕЗДНЫЕ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ПОСТУПЛЕНИЯ</a:t>
            </a:r>
          </a:p>
        </p:txBody>
      </p:sp>
      <p:sp>
        <p:nvSpPr>
          <p:cNvPr id="17425" name="TextBox 7"/>
          <p:cNvSpPr txBox="1">
            <a:spLocks noChangeArrowheads="1"/>
          </p:cNvSpPr>
          <p:nvPr/>
        </p:nvSpPr>
        <p:spPr bwMode="auto">
          <a:xfrm>
            <a:off x="296863" y="3500438"/>
            <a:ext cx="32972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Единый  сельскохозяй-</a:t>
            </a:r>
          </a:p>
          <a:p>
            <a:pPr algn="ctr"/>
            <a:r>
              <a:rPr lang="ru-RU" b="1">
                <a:latin typeface="Monotype Corsiva" pitchFamily="66" charset="0"/>
              </a:rPr>
              <a:t>ственный налог</a:t>
            </a:r>
          </a:p>
          <a:p>
            <a:pPr algn="ctr"/>
            <a:r>
              <a:rPr lang="ru-RU" b="1">
                <a:latin typeface="Monotype Corsiva" pitchFamily="66" charset="0"/>
              </a:rPr>
              <a:t>-Государственная пошлина</a:t>
            </a:r>
          </a:p>
        </p:txBody>
      </p:sp>
      <p:sp>
        <p:nvSpPr>
          <p:cNvPr id="17426" name="TextBox 8"/>
          <p:cNvSpPr txBox="1">
            <a:spLocks noChangeArrowheads="1"/>
          </p:cNvSpPr>
          <p:nvPr/>
        </p:nvSpPr>
        <p:spPr bwMode="auto">
          <a:xfrm>
            <a:off x="3421063" y="3500438"/>
            <a:ext cx="2560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b="1">
                <a:latin typeface="Monotype Corsiva" pitchFamily="66" charset="0"/>
              </a:rPr>
              <a:t> возмещение ущерба</a:t>
            </a:r>
          </a:p>
        </p:txBody>
      </p:sp>
      <p:sp>
        <p:nvSpPr>
          <p:cNvPr id="17427" name="TextBox 9"/>
          <p:cNvSpPr txBox="1">
            <a:spLocks noChangeArrowheads="1"/>
          </p:cNvSpPr>
          <p:nvPr/>
        </p:nvSpPr>
        <p:spPr bwMode="auto">
          <a:xfrm>
            <a:off x="6326188" y="3571875"/>
            <a:ext cx="253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b="1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b="1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b="1">
                <a:latin typeface="Monotype Corsiva" pitchFamily="66" charset="0"/>
              </a:rPr>
              <a:t>бюджетной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57" y="195240"/>
            <a:ext cx="8643966" cy="652486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Monotype Corsiva" pitchFamily="66" charset="0"/>
              </a:rPr>
              <a:t>Налог на доходы физических лиц</a:t>
            </a:r>
          </a:p>
          <a:p>
            <a:pPr algn="just"/>
            <a:r>
              <a:rPr lang="ru-RU" b="1">
                <a:latin typeface="Monotype Corsiva" pitchFamily="66" charset="0"/>
              </a:rPr>
              <a:t>Объем поступлений по налогу на доходы физических лиц на </a:t>
            </a:r>
            <a:r>
              <a:rPr lang="ru-RU" b="1"/>
              <a:t>2018</a:t>
            </a:r>
            <a:r>
              <a:rPr lang="ru-RU" b="1">
                <a:latin typeface="Monotype Corsiva" pitchFamily="66" charset="0"/>
              </a:rPr>
              <a:t> год прогнозируется в сумме </a:t>
            </a:r>
            <a:r>
              <a:rPr lang="ru-RU" b="1"/>
              <a:t>699,2</a:t>
            </a:r>
            <a:r>
              <a:rPr lang="ru-RU" b="1">
                <a:latin typeface="Monotype Corsiva" pitchFamily="66" charset="0"/>
              </a:rPr>
              <a:t> тыс.руб. и на плановый период </a:t>
            </a:r>
            <a:r>
              <a:rPr lang="ru-RU" b="1"/>
              <a:t>2019</a:t>
            </a:r>
            <a:r>
              <a:rPr lang="ru-RU" b="1">
                <a:latin typeface="Monotype Corsiva" pitchFamily="66" charset="0"/>
              </a:rPr>
              <a:t> и </a:t>
            </a:r>
            <a:r>
              <a:rPr lang="ru-RU" b="1"/>
              <a:t>2020 </a:t>
            </a:r>
            <a:r>
              <a:rPr lang="ru-RU" b="1">
                <a:latin typeface="Monotype Corsiva" pitchFamily="66" charset="0"/>
              </a:rPr>
              <a:t>годов в сумме  </a:t>
            </a:r>
            <a:r>
              <a:rPr lang="ru-RU" b="1"/>
              <a:t>708,2</a:t>
            </a:r>
            <a:r>
              <a:rPr lang="ru-RU" b="1">
                <a:latin typeface="Monotype Corsiva" pitchFamily="66" charset="0"/>
              </a:rPr>
              <a:t>тыс.руб. и </a:t>
            </a:r>
            <a:r>
              <a:rPr lang="ru-RU" b="1"/>
              <a:t>717,9 </a:t>
            </a:r>
            <a:r>
              <a:rPr lang="ru-RU" b="1">
                <a:latin typeface="Monotype Corsiva" pitchFamily="66" charset="0"/>
              </a:rPr>
              <a:t>тыс. руб. соответственно.</a:t>
            </a:r>
          </a:p>
          <a:p>
            <a:pPr algn="just"/>
            <a:r>
              <a:rPr lang="ru-RU" b="1">
                <a:latin typeface="Monotype Corsiva" pitchFamily="66" charset="0"/>
              </a:rPr>
              <a:t>В </a:t>
            </a:r>
            <a:r>
              <a:rPr lang="ru-RU" b="1"/>
              <a:t>2018-2020</a:t>
            </a:r>
            <a:r>
              <a:rPr lang="ru-RU" b="1">
                <a:latin typeface="Monotype Corsiva" pitchFamily="66" charset="0"/>
              </a:rPr>
              <a:t> годах будет продолжена реализация мер по повышению оплаты труда.</a:t>
            </a:r>
          </a:p>
          <a:p>
            <a:pPr algn="just"/>
            <a:r>
              <a:rPr lang="ru-RU" b="1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</a:p>
          <a:p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ОАО «ПСХ Маркинское» </a:t>
            </a:r>
          </a:p>
          <a:p>
            <a:pPr>
              <a:buFontTx/>
              <a:buChar char="-"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 ОАО «Цимлянскхлебопродукт»</a:t>
            </a:r>
          </a:p>
          <a:p>
            <a:pPr>
              <a:buFontTx/>
              <a:buChar char="-"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 СПК «Степной»</a:t>
            </a:r>
          </a:p>
          <a:p>
            <a:pPr>
              <a:buFontTx/>
              <a:buChar char="-"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 Клубные, образовательные учреждения</a:t>
            </a:r>
          </a:p>
          <a:p>
            <a:pPr>
              <a:buFontTx/>
              <a:buChar char="-"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Предприниматели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5217">
            <a:off x="4495139" y="3843215"/>
            <a:ext cx="1676400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2181">
            <a:off x="6019991" y="3985667"/>
            <a:ext cx="1549389" cy="11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886">
            <a:off x="4813745" y="4836497"/>
            <a:ext cx="1773243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4452">
            <a:off x="6590920" y="5200424"/>
            <a:ext cx="1382710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9621">
            <a:off x="5145883" y="5717385"/>
            <a:ext cx="1382711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00555"/>
            <a:ext cx="8215370" cy="422538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Налог на имущество физических лиц</a:t>
            </a:r>
          </a:p>
          <a:p>
            <a:pPr algn="just"/>
            <a:r>
              <a:rPr lang="ru-RU" sz="2400" b="1">
                <a:latin typeface="Monotype Corsiva" pitchFamily="66" charset="0"/>
              </a:rPr>
              <a:t>   Оценка налогового потенциала по налогу на имущество физических лиц на 2018 год  прогнозируется в сумме  262,5 тыс. руб.</a:t>
            </a:r>
          </a:p>
          <a:p>
            <a:pPr algn="just"/>
            <a:r>
              <a:rPr lang="ru-RU" sz="2400" b="1">
                <a:latin typeface="Monotype Corsiva" pitchFamily="66" charset="0"/>
              </a:rPr>
              <a:t>И на плановый период 2019 и 2020 годов в сумме  262,5 тыс. руб. и 262,5 тыс. руб. соответственно.</a:t>
            </a:r>
          </a:p>
          <a:p>
            <a:pPr algn="just"/>
            <a:r>
              <a:rPr lang="ru-RU" sz="2400" b="1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2018-2020 годов исходит из суммарной кадастровой стоимости строений, помещений и сооружений принадлежащих гражданам на праве собственности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50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8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808" y="204764"/>
            <a:ext cx="8341066" cy="64633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100 %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поселения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929687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Поступление налога в бюджет сельского поселения на 2018 год прогнозируется в сумме 420,0 тыс. рублей. На 2019- 440,0 тыс. рублей, на 2020 год – 450,0 тыс. рублей.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Земельный налог с физических лиц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Поступление налога в бюджет сельского поселения на 2018 год прогнозируется в сумме 1694,1 тыс. рублей. На 2019- 1500 тыс. рублей, на 2020 год – 1560,0 тыс. рублей</a:t>
            </a:r>
            <a:r>
              <a:rPr lang="ru-RU" sz="3200" b="1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0"/>
            <a:ext cx="5697393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atin typeface="Monotype Corsiva" pitchFamily="66" charset="0"/>
                <a:cs typeface="+mn-cs"/>
              </a:rPr>
              <a:t>Земельный налог с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804" y="6350"/>
            <a:ext cx="8877084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  <a:cs typeface="+mn-cs"/>
              </a:rPr>
              <a:t>Единый сельскохозяйственный налог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Нормативное отчисление в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сельского поселения (%) - 40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267765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Поступление налога в бюджет сельского поселения на </a:t>
            </a:r>
            <a:r>
              <a:rPr lang="ru-RU" sz="2800" b="1"/>
              <a:t>2018</a:t>
            </a:r>
            <a:r>
              <a:rPr lang="ru-RU" sz="2800" b="1">
                <a:latin typeface="Monotype Corsiva" pitchFamily="66" charset="0"/>
              </a:rPr>
              <a:t> год и н</a:t>
            </a:r>
            <a:r>
              <a:rPr lang="ru-RU" sz="2800" b="1"/>
              <a:t>а плановый период 2019 и 2020 годов</a:t>
            </a:r>
            <a:r>
              <a:rPr lang="ru-RU" sz="2800"/>
              <a:t> </a:t>
            </a:r>
            <a:r>
              <a:rPr lang="ru-RU" sz="2800" b="1">
                <a:latin typeface="Monotype Corsiva" pitchFamily="66" charset="0"/>
              </a:rPr>
              <a:t>прогнозируется в сумме </a:t>
            </a:r>
            <a:r>
              <a:rPr lang="ru-RU" sz="2800" b="1"/>
              <a:t>45,1 тыс. руб, 45,7</a:t>
            </a:r>
            <a:r>
              <a:rPr lang="ru-RU" sz="2800" b="1">
                <a:latin typeface="Monotype Corsiva" pitchFamily="66" charset="0"/>
              </a:rPr>
              <a:t> тыс.руб. </a:t>
            </a:r>
            <a:r>
              <a:rPr lang="ru-RU" sz="2800" b="1"/>
              <a:t> И 46,4 тыс. руб</a:t>
            </a:r>
          </a:p>
          <a:p>
            <a:pPr algn="ctr"/>
            <a:r>
              <a:rPr lang="ru-RU" sz="2800" b="1"/>
              <a:t>соответственно</a:t>
            </a:r>
            <a:r>
              <a:rPr lang="ru-RU" sz="2800" b="1">
                <a:latin typeface="Monotype Corsiva" pitchFamily="66" charset="0"/>
              </a:rPr>
              <a:t>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5472">
            <a:off x="84212" y="4467739"/>
            <a:ext cx="3807085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5094">
            <a:off x="5375897" y="4551897"/>
            <a:ext cx="3273145" cy="216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5601" y="4779972"/>
            <a:ext cx="3314687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23508" y="265090"/>
            <a:ext cx="6672204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ГОСУДАРСТВЕННАЯ ПОШЛИНА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459" y="914795"/>
            <a:ext cx="8555170" cy="521018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Объем поступлений в бюджет сельского поселения в 2018 году прогнозируется в сумме 10,4 тыс.руб. В бюджет сельского поселения поступает государственная пошлина за совершение нотариальных действий (за исключением действий, собираемых консульскими учреждениями РФ).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Общий объем поступлений государственной пошлины в бюджет сельского поселения на 2018год – в сумме 10,4 тыс.руб. и плановый период 2019 и 2020 годов в сумме 10,8  тыс.руб. и 11,2 тыс.руб.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1518</Words>
  <PresentationFormat>Экран (4:3)</PresentationFormat>
  <Paragraphs>307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Виктория</cp:lastModifiedBy>
  <cp:revision>83</cp:revision>
  <dcterms:created xsi:type="dcterms:W3CDTF">2016-12-12T13:04:31Z</dcterms:created>
  <dcterms:modified xsi:type="dcterms:W3CDTF">2017-12-15T08:53:18Z</dcterms:modified>
</cp:coreProperties>
</file>