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8" r:id="rId20"/>
    <p:sldId id="274" r:id="rId21"/>
    <p:sldId id="276" r:id="rId22"/>
    <p:sldId id="277" r:id="rId23"/>
    <p:sldId id="275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882" autoAdjust="0"/>
  </p:normalViewPr>
  <p:slideViewPr>
    <p:cSldViewPr>
      <p:cViewPr varScale="1">
        <p:scale>
          <a:sx n="106" d="100"/>
          <a:sy n="106" d="100"/>
        </p:scale>
        <p:origin x="-1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C55F-F81E-40A8-A71F-4A5D571D441E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13B9-E15E-4F99-A9CC-3A64C67DD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C9519-5C39-4366-861B-73C9A8EC9EE1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7711-AF0A-46AA-8211-BFFD11977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5EEF-88B4-4243-B96A-ECF96D122068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3420E-7916-47B2-84D2-DB74F8A64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70D2-6281-4943-ADB0-BA5AED33F7A8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5FA8-2251-4C80-8BD1-3D6A53012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B1154-65AB-4B69-AEED-455476ED8BDF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9400-02A9-4E66-86AA-8A0169024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B85D-8BF9-4C7A-8B26-33224D57F33D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40C1-C590-4458-A77D-D112359D6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86D4-93CD-4768-AF9C-054B07E4FE26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19DB-C915-4BB6-A97A-BDBAAC87B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BDB5-7629-4444-92F5-D93B25A5F814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DF349-8645-4CCA-B50D-1CEB5BE1D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E549-8425-4126-BD55-90E3A4262D02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05890-7748-4D01-9329-83340ECDA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910E-DEE0-4612-8770-23677A83D18B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9BF3-C2EE-47A1-A54F-5416C2482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F2BA5-B981-4336-AE28-41D0FB0AB718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6055-DA4B-4463-8807-BB6678D61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833B1-169F-4851-A64D-2465DA8997D1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6E50-8923-49F5-96CB-7DD314D20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7DB49-A4E2-4E21-BD73-D10D554237E6}" type="datetimeFigureOut">
              <a:rPr lang="ru-RU"/>
              <a:pPr>
                <a:defRPr/>
              </a:pPr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CBFC36-28D8-436D-A185-F0361A89B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643313" y="257175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Проект Решения «О бюджете </a:t>
            </a:r>
            <a:r>
              <a:rPr lang="ru-RU" sz="2400" b="1">
                <a:solidFill>
                  <a:srgbClr val="FF0000"/>
                </a:solidFill>
              </a:rPr>
              <a:t>Маркинского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сельского поселения на </a:t>
            </a:r>
            <a:r>
              <a:rPr lang="ru-RU" sz="2400" b="1">
                <a:solidFill>
                  <a:srgbClr val="FF0000"/>
                </a:solidFill>
              </a:rPr>
              <a:t>2019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год и плановый период </a:t>
            </a:r>
            <a:r>
              <a:rPr lang="ru-RU" sz="2400" b="1">
                <a:solidFill>
                  <a:srgbClr val="FF0000"/>
                </a:solidFill>
              </a:rPr>
              <a:t>2020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и </a:t>
            </a:r>
            <a:r>
              <a:rPr lang="ru-RU" sz="2400" b="1">
                <a:solidFill>
                  <a:srgbClr val="FF0000"/>
                </a:solidFill>
              </a:rPr>
              <a:t>2021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годов»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500438" y="142875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Администрация </a:t>
            </a:r>
            <a:r>
              <a:rPr lang="ru-RU" sz="2400" b="1">
                <a:solidFill>
                  <a:srgbClr val="FF0000"/>
                </a:solidFill>
              </a:rPr>
              <a:t>Маркинского</a:t>
            </a:r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 сельского поселения</a:t>
            </a:r>
          </a:p>
        </p:txBody>
      </p:sp>
      <p:pic>
        <p:nvPicPr>
          <p:cNvPr id="1028" name="Picture 4" descr="http://www.studfiles.ru/html/2706/184/html_QBkbdDTMrB.0ZfU/htmlconvd-b5pQwl_html_3bcf51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857628"/>
            <a:ext cx="18446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15213" y="6350"/>
            <a:ext cx="4753907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НЕНАЛОГОВЫЕ ДОХОДЫ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196" y="769919"/>
            <a:ext cx="3643338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7656" y="480994"/>
            <a:ext cx="5376276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Штрафы, санкции, возмещения и ущерба</a:t>
            </a:r>
          </a:p>
        </p:txBody>
      </p:sp>
      <p:sp>
        <p:nvSpPr>
          <p:cNvPr id="23563" name="TextBox 5"/>
          <p:cNvSpPr txBox="1">
            <a:spLocks noChangeArrowheads="1"/>
          </p:cNvSpPr>
          <p:nvPr/>
        </p:nvSpPr>
        <p:spPr bwMode="auto">
          <a:xfrm>
            <a:off x="987425" y="1341438"/>
            <a:ext cx="18430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    Проект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   2019 год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   10,0 тыс.руб.</a:t>
            </a:r>
          </a:p>
        </p:txBody>
      </p:sp>
      <p:sp>
        <p:nvSpPr>
          <p:cNvPr id="23564" name="TextBox 6"/>
          <p:cNvSpPr txBox="1">
            <a:spLocks noChangeArrowheads="1"/>
          </p:cNvSpPr>
          <p:nvPr/>
        </p:nvSpPr>
        <p:spPr bwMode="auto">
          <a:xfrm>
            <a:off x="5724525" y="1341438"/>
            <a:ext cx="110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период</a:t>
            </a:r>
          </a:p>
        </p:txBody>
      </p:sp>
      <p:sp>
        <p:nvSpPr>
          <p:cNvPr id="23565" name="TextBox 7"/>
          <p:cNvSpPr txBox="1">
            <a:spLocks noChangeArrowheads="1"/>
          </p:cNvSpPr>
          <p:nvPr/>
        </p:nvSpPr>
        <p:spPr bwMode="auto">
          <a:xfrm>
            <a:off x="4356100" y="1844675"/>
            <a:ext cx="329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2020  год                  2021 год</a:t>
            </a:r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4500563" y="2205038"/>
            <a:ext cx="4376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10,4 </a:t>
            </a:r>
            <a:r>
              <a:rPr lang="ru-RU" b="1"/>
              <a:t>тыс.руб.    10,8 тыс.руб</a:t>
            </a:r>
            <a:r>
              <a:rPr lang="ru-RU" sz="2000" b="1">
                <a:latin typeface="Monotype Corsiva" pitchFamily="66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БЕЗВОЗМЕЗДНЫЕ ПОСТУПЛЕНИЯ В БЮДЖЕТ СЕЛЬСКОГО ПОСЕЛЕНИЯ</a:t>
            </a:r>
          </a:p>
        </p:txBody>
      </p:sp>
      <p:graphicFrame>
        <p:nvGraphicFramePr>
          <p:cNvPr id="23618" name="Group 66"/>
          <p:cNvGraphicFramePr>
            <a:graphicFrameLocks noGrp="1"/>
          </p:cNvGraphicFramePr>
          <p:nvPr/>
        </p:nvGraphicFramePr>
        <p:xfrm>
          <a:off x="642938" y="3500438"/>
          <a:ext cx="7929562" cy="3095625"/>
        </p:xfrm>
        <a:graphic>
          <a:graphicData uri="http://schemas.openxmlformats.org/drawingml/2006/table">
            <a:tbl>
              <a:tblPr/>
              <a:tblGrid>
                <a:gridCol w="1785937"/>
                <a:gridCol w="1928813"/>
                <a:gridCol w="1285875"/>
                <a:gridCol w="1343025"/>
                <a:gridCol w="182562"/>
                <a:gridCol w="140335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утвержденный бюджет 2018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2019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2020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2021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4249738" y="1335088"/>
            <a:ext cx="1503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ru-RU" b="1"/>
              <a:t>Плановый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8992" y="125390"/>
            <a:ext cx="5214974" cy="224676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РАСХОДЫ БЮДЖЕТА МАРКИНСКОГО СЕЛЬСКОГО ПОСЕЛЕНИЯ НА МУНИЦИПАЛЬНЫЕ  ПРОГРАММЫ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28625" y="2214563"/>
            <a:ext cx="85725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Проект бюджета Маркинского сельского поселения составлен на основе проектов изменений муниципальных программ сельского поселения. 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На реализацию 7 муниципальных программ предусмотрено в проекте бюджета на 201</a:t>
            </a:r>
            <a:r>
              <a:rPr lang="ru-RU" sz="2400" b="1"/>
              <a:t>9</a:t>
            </a:r>
            <a:r>
              <a:rPr lang="ru-RU" sz="2400" b="1">
                <a:latin typeface="Monotype Corsiva" pitchFamily="66" charset="0"/>
              </a:rPr>
              <a:t> год в объеме </a:t>
            </a:r>
            <a:r>
              <a:rPr lang="ru-RU" sz="2400" b="1"/>
              <a:t>6307,2</a:t>
            </a:r>
            <a:r>
              <a:rPr lang="ru-RU" sz="2400" b="1">
                <a:latin typeface="Monotype Corsiva" pitchFamily="66" charset="0"/>
              </a:rPr>
              <a:t> тыс.рублей  на плановый период в 2019 году в объеме </a:t>
            </a:r>
            <a:r>
              <a:rPr lang="ru-RU" sz="2400" b="1"/>
              <a:t>3924,2</a:t>
            </a:r>
            <a:r>
              <a:rPr lang="ru-RU" sz="2400" b="1">
                <a:latin typeface="Monotype Corsiva" pitchFamily="66" charset="0"/>
              </a:rPr>
              <a:t> тыс.рублей и на 2020</a:t>
            </a:r>
            <a:r>
              <a:rPr lang="ru-RU" sz="2400" b="1"/>
              <a:t> </a:t>
            </a:r>
            <a:r>
              <a:rPr lang="ru-RU" sz="2400" b="1">
                <a:latin typeface="Monotype Corsiva" pitchFamily="66" charset="0"/>
              </a:rPr>
              <a:t>год в объеме  </a:t>
            </a:r>
            <a:r>
              <a:rPr lang="ru-RU" sz="2400" b="1"/>
              <a:t> 3628,3 </a:t>
            </a:r>
            <a:r>
              <a:rPr lang="ru-RU" sz="2400" b="1">
                <a:latin typeface="Monotype Corsiva" pitchFamily="66" charset="0"/>
              </a:rPr>
              <a:t>тыс.рублей.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В программах на три предстоящих года сосредоточено </a:t>
            </a:r>
            <a:r>
              <a:rPr lang="ru-RU" sz="2400" b="1"/>
              <a:t>57,3</a:t>
            </a:r>
            <a:r>
              <a:rPr lang="ru-RU" sz="2400" b="1">
                <a:latin typeface="Monotype Corsiva" pitchFamily="66" charset="0"/>
              </a:rPr>
              <a:t>; </a:t>
            </a:r>
            <a:r>
              <a:rPr lang="ru-RU" sz="2400" b="1"/>
              <a:t>46,1</a:t>
            </a:r>
            <a:r>
              <a:rPr lang="ru-RU" sz="2400" b="1">
                <a:latin typeface="Monotype Corsiva" pitchFamily="66" charset="0"/>
              </a:rPr>
              <a:t> и </a:t>
            </a:r>
            <a:r>
              <a:rPr lang="ru-RU" sz="2400" b="1"/>
              <a:t>44,9</a:t>
            </a:r>
            <a:r>
              <a:rPr lang="ru-RU" sz="2400" b="1">
                <a:latin typeface="Monotype Corsiva" pitchFamily="66" charset="0"/>
              </a:rPr>
              <a:t>% соответственно расходов сельского поселения.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65" name="Group 65"/>
          <p:cNvGraphicFramePr>
            <a:graphicFrameLocks noGrp="1"/>
          </p:cNvGraphicFramePr>
          <p:nvPr/>
        </p:nvGraphicFramePr>
        <p:xfrm>
          <a:off x="250825" y="2205038"/>
          <a:ext cx="8643938" cy="4387850"/>
        </p:xfrm>
        <a:graphic>
          <a:graphicData uri="http://schemas.openxmlformats.org/drawingml/2006/table">
            <a:tbl>
              <a:tblPr/>
              <a:tblGrid>
                <a:gridCol w="3781425"/>
                <a:gridCol w="1620838"/>
                <a:gridCol w="1485900"/>
                <a:gridCol w="1755775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20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 20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1.Развитие физической культуры и спорта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 Обеспечение качественными жилищно-коммунальными услугами населения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1488,3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Развитие культуры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4527,5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Обеспечение общественного порядка и противодействие преступности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финансирования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финансирования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6.Энергоэфективность и развитие энергетики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 Охрана окружающей среды и рациональное природопользование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8731" y="120628"/>
            <a:ext cx="8715437" cy="230832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</a:t>
            </a:r>
            <a:r>
              <a:rPr lang="ru-RU" sz="2400" b="1">
                <a:latin typeface="Monotype Corsiva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400" b="1">
                <a:latin typeface="Monotype Corsiva" pitchFamily="66" charset="0"/>
                <a:cs typeface="Times New Roman" pitchFamily="18" charset="0"/>
              </a:rPr>
              <a:t>«ЖИЛИЩНО-КОММУНАЛЬНОЕ ХОЗЯЙСТВО»</a:t>
            </a:r>
            <a:endParaRPr lang="ru-RU" sz="240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Monotype Corsiva" pitchFamily="66" charset="0"/>
                <a:cs typeface="+mn-cs"/>
              </a:rPr>
              <a:t>Расходы по разделу будут направлены на 2 подпрограммы: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57" y="2070165"/>
            <a:ext cx="8286808" cy="209403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1 создание условий</a:t>
            </a:r>
          </a:p>
          <a:p>
            <a:pPr algn="ctr">
              <a:defRPr/>
            </a:pPr>
            <a:r>
              <a:rPr lang="ru-RU" sz="2400" b="1"/>
              <a:t>для обеспечения качественными коммунальными услугами населения</a:t>
            </a:r>
            <a:endParaRPr lang="ru-RU" sz="2400" b="1"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800" b="1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405" y="4214818"/>
            <a:ext cx="2808181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2019</a:t>
            </a:r>
            <a:r>
              <a:rPr lang="ru-RU" sz="2800" b="1">
                <a:latin typeface="Monotype Corsiva" pitchFamily="66" charset="0"/>
              </a:rPr>
              <a:t> год</a:t>
            </a:r>
          </a:p>
          <a:p>
            <a:pPr algn="ctr"/>
            <a:r>
              <a:rPr lang="ru-RU" sz="2800" b="1"/>
              <a:t>1301,4</a:t>
            </a:r>
            <a:r>
              <a:rPr lang="ru-RU" sz="28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5491" y="4214818"/>
            <a:ext cx="2612457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2020</a:t>
            </a:r>
            <a:r>
              <a:rPr lang="ru-RU" sz="2800" b="1">
                <a:latin typeface="Monotype Corsiva" pitchFamily="66" charset="0"/>
              </a:rPr>
              <a:t> год </a:t>
            </a:r>
          </a:p>
          <a:p>
            <a:pPr algn="ctr"/>
            <a:r>
              <a:rPr lang="ru-RU" sz="2800" b="1"/>
              <a:t>699,4</a:t>
            </a:r>
            <a:r>
              <a:rPr lang="ru-RU" sz="28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5617" y="4143380"/>
            <a:ext cx="2610419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800" b="1"/>
              <a:t>2021</a:t>
            </a:r>
            <a:r>
              <a:rPr lang="ru-RU" sz="2800" b="1">
                <a:latin typeface="Monotype Corsiva" pitchFamily="66" charset="0"/>
              </a:rPr>
              <a:t> год</a:t>
            </a:r>
          </a:p>
          <a:p>
            <a:pPr algn="ctr"/>
            <a:r>
              <a:rPr lang="ru-RU" sz="2800" b="1"/>
              <a:t>394,2</a:t>
            </a:r>
            <a:r>
              <a:rPr lang="ru-RU" sz="2800" b="1">
                <a:latin typeface="Monotype Corsiva" pitchFamily="66" charset="0"/>
              </a:rPr>
              <a:t> тыс.руб.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38" y="3929063"/>
            <a:ext cx="6143625" cy="158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50194" y="41473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2557" y="4107656"/>
            <a:ext cx="355600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5025" y="4143375"/>
            <a:ext cx="42703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95429" y="193655"/>
            <a:ext cx="6500859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latin typeface="Monotype Corsiva" pitchFamily="66" charset="0"/>
              </a:rPr>
              <a:t>2 </a:t>
            </a:r>
            <a:r>
              <a:rPr lang="ru-RU" sz="2400" b="1"/>
              <a:t>Благоустройство населенных пунктов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298" y="1071546"/>
            <a:ext cx="370486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Monotype Corsiva" pitchFamily="66" charset="0"/>
                <a:cs typeface="+mn-cs"/>
              </a:rPr>
              <a:t>Содержание мест захоронения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797" y="2000240"/>
            <a:ext cx="227535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2019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/>
            <a:r>
              <a:rPr lang="ru-RU" sz="2400" b="1"/>
              <a:t>50,0 </a:t>
            </a:r>
            <a:r>
              <a:rPr lang="ru-RU" sz="2400" b="1">
                <a:latin typeface="Monotype Corsiva" pitchFamily="66" charset="0"/>
              </a:rPr>
              <a:t>тыс.руб.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4847" y="2000240"/>
            <a:ext cx="1970911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2020</a:t>
            </a:r>
            <a:r>
              <a:rPr lang="ru-RU" sz="2400" b="1">
                <a:latin typeface="Monotype Corsiva" pitchFamily="66" charset="0"/>
              </a:rPr>
              <a:t> год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20,0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8212" y="2000240"/>
            <a:ext cx="1835716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2021</a:t>
            </a:r>
            <a:r>
              <a:rPr lang="ru-RU" sz="2400" b="1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20, тыс.руб.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25" y="1571625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106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9" y="1785144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31" y="1785144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Monotype Corsiva" pitchFamily="66" charset="0"/>
                <a:cs typeface="+mn-cs"/>
              </a:rPr>
              <a:t>Повышение эффективности работ по благоустройству территории поселения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25" y="3714750"/>
            <a:ext cx="6143625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31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9" y="3928269"/>
            <a:ext cx="428625" cy="1587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106" y="3928269"/>
            <a:ext cx="428625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0319" y="4085068"/>
            <a:ext cx="2144110" cy="118222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/>
              <a:t>2019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/>
            <a:r>
              <a:rPr lang="ru-RU" sz="2400" b="1"/>
              <a:t>136,9 </a:t>
            </a:r>
            <a:r>
              <a:rPr lang="ru-RU" sz="24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4615"/>
            <a:ext cx="2071702" cy="118064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/>
              <a:t>2021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/>
            <a:r>
              <a:rPr lang="ru-RU" sz="2400" b="1"/>
              <a:t>40,0</a:t>
            </a:r>
            <a:r>
              <a:rPr lang="ru-RU" sz="2400" b="1">
                <a:latin typeface="Monotype Corsiva" pitchFamily="66" charset="0"/>
              </a:rPr>
              <a:t> 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4380" y="4081466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2400" b="1"/>
              <a:t>2020</a:t>
            </a:r>
            <a:r>
              <a:rPr lang="ru-RU" sz="2400" b="1">
                <a:latin typeface="Monotype Corsiva" pitchFamily="66" charset="0"/>
              </a:rPr>
              <a:t> год  </a:t>
            </a:r>
          </a:p>
          <a:p>
            <a:pPr algn="ctr"/>
            <a:r>
              <a:rPr lang="ru-RU" sz="2400" b="1"/>
              <a:t>100,0</a:t>
            </a:r>
            <a:r>
              <a:rPr lang="ru-RU" sz="2400" b="1">
                <a:latin typeface="Monotype Corsiva" pitchFamily="66" charset="0"/>
              </a:rPr>
              <a:t> 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28769"/>
            <a:ext cx="8501122" cy="612674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indent="450850" algn="ctr">
              <a:tabLst>
                <a:tab pos="3186113" algn="ctr"/>
                <a:tab pos="5391150" algn="l"/>
              </a:tabLst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6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3600" b="1">
                <a:latin typeface="Monotype Corsiva" pitchFamily="66" charset="0"/>
                <a:cs typeface="Times New Roman" pitchFamily="18" charset="0"/>
              </a:rPr>
              <a:t>«ОХРАНА ОКРУЖАЮЩЕЙ СРЕДЫ»</a:t>
            </a: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В проекте бюджета сельского поселения по разделу «Охрана окружающей среды» предусмотрены бюджетные ассигнования в сумме 300,0 тыс. рублей на 2018 год и на плановый период 2019 и 2020 годов по 10,0 тыс. руб.</a:t>
            </a:r>
            <a:r>
              <a:rPr lang="ru-RU" sz="2800" b="1">
                <a:cs typeface="Times New Roman" pitchFamily="18" charset="0"/>
              </a:rPr>
              <a:t> 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ежегодно.</a:t>
            </a:r>
            <a:endParaRPr lang="ru-RU" sz="1200" b="1">
              <a:latin typeface="Monotype Corsiva" pitchFamily="66" charset="0"/>
            </a:endParaRPr>
          </a:p>
          <a:p>
            <a:pPr indent="450850" algn="ctr" eaLnBrk="0" hangingPunct="0">
              <a:tabLst>
                <a:tab pos="3186113" algn="ctr"/>
                <a:tab pos="5391150" algn="l"/>
              </a:tabLst>
            </a:pPr>
            <a:r>
              <a:rPr lang="ru-RU" sz="2800" b="1" u="sng">
                <a:latin typeface="Monotype Corsiva" pitchFamily="66" charset="0"/>
                <a:cs typeface="Times New Roman" pitchFamily="18" charset="0"/>
              </a:rPr>
              <a:t>Расходы по разделу будут направлены на:</a:t>
            </a:r>
            <a:endParaRPr lang="ru-RU" sz="1200" b="1" u="sng">
              <a:latin typeface="Monotype Corsiva" pitchFamily="66" charset="0"/>
            </a:endParaRPr>
          </a:p>
          <a:p>
            <a:pPr indent="450850" eaLnBrk="0" hangingPunct="0">
              <a:tabLst>
                <a:tab pos="3186113" algn="ctr"/>
                <a:tab pos="5391150" algn="l"/>
              </a:tabLst>
            </a:pPr>
            <a:r>
              <a:rPr lang="ru-RU" sz="2800" b="1">
                <a:latin typeface="Monotype Corsiva" pitchFamily="66" charset="0"/>
                <a:cs typeface="Times New Roman" pitchFamily="18" charset="0"/>
              </a:rPr>
              <a:t>-создание комплексной системы управления твердыми бытовыми отходами и вторичными материальными ресурсами</a:t>
            </a:r>
            <a:r>
              <a:rPr lang="ru-RU" sz="2800" b="1">
                <a:cs typeface="Times New Roman" pitchFamily="18" charset="0"/>
              </a:rPr>
              <a:t>, обеспечение безопасности ГТС</a:t>
            </a:r>
            <a:endParaRPr lang="ru-RU" sz="36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386" y="1562087"/>
            <a:ext cx="1928826" cy="135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524642"/>
            <a:ext cx="2000264" cy="13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643050"/>
            <a:ext cx="257176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50" y="6350"/>
            <a:ext cx="9144000" cy="720197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В проекте бюджета сельского поселения по разделу «Культура, кинематография» предусмотрены бюджетные ассигнования в </a:t>
            </a:r>
            <a:r>
              <a:rPr lang="ru-RU" sz="1600" b="1"/>
              <a:t>2019</a:t>
            </a:r>
            <a:r>
              <a:rPr lang="ru-RU" sz="1600" b="1">
                <a:latin typeface="Monotype Corsiva" pitchFamily="66" charset="0"/>
              </a:rPr>
              <a:t> году в сумме </a:t>
            </a:r>
            <a:r>
              <a:rPr lang="ru-RU" sz="1600" b="1"/>
              <a:t>4527,5</a:t>
            </a:r>
            <a:r>
              <a:rPr lang="ru-RU" sz="1600" b="1">
                <a:latin typeface="Monotype Corsiva" pitchFamily="66" charset="0"/>
              </a:rPr>
              <a:t> тыс. рублей, в </a:t>
            </a:r>
            <a:r>
              <a:rPr lang="ru-RU" sz="1600" b="1"/>
              <a:t>2020</a:t>
            </a:r>
            <a:r>
              <a:rPr lang="ru-RU" sz="1600" b="1">
                <a:latin typeface="Monotype Corsiva" pitchFamily="66" charset="0"/>
              </a:rPr>
              <a:t> году в сумме </a:t>
            </a:r>
            <a:r>
              <a:rPr lang="ru-RU" sz="1600" b="1"/>
              <a:t>2151,7</a:t>
            </a:r>
            <a:r>
              <a:rPr lang="ru-RU" sz="1600" b="1">
                <a:latin typeface="Monotype Corsiva" pitchFamily="66" charset="0"/>
              </a:rPr>
              <a:t> тыс. рублей и в </a:t>
            </a:r>
            <a:r>
              <a:rPr lang="ru-RU" sz="1600" b="1"/>
              <a:t>2021</a:t>
            </a:r>
            <a:r>
              <a:rPr lang="ru-RU" sz="1600" b="1">
                <a:latin typeface="Monotype Corsiva" pitchFamily="66" charset="0"/>
              </a:rPr>
              <a:t> году в сумме </a:t>
            </a:r>
            <a:r>
              <a:rPr lang="ru-RU" sz="1600" b="1"/>
              <a:t>2100,0</a:t>
            </a:r>
            <a:r>
              <a:rPr lang="ru-RU" sz="1600" b="1">
                <a:latin typeface="Monotype Corsiva" pitchFamily="66" charset="0"/>
              </a:rPr>
              <a:t> тыс. рублей.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финансовое обеспечение выполнения муниципальных заданий бюджетными учреждениями культуры в </a:t>
            </a:r>
            <a:r>
              <a:rPr lang="ru-RU" sz="1600" b="1"/>
              <a:t>2019</a:t>
            </a:r>
            <a:r>
              <a:rPr lang="ru-RU" sz="1600" b="1">
                <a:latin typeface="Monotype Corsiva" pitchFamily="66" charset="0"/>
              </a:rPr>
              <a:t>-</a:t>
            </a:r>
            <a:r>
              <a:rPr lang="ru-RU" sz="1600" b="1"/>
              <a:t>2021 </a:t>
            </a:r>
            <a:r>
              <a:rPr lang="ru-RU" sz="1600" b="1">
                <a:latin typeface="Monotype Corsiva" pitchFamily="66" charset="0"/>
              </a:rPr>
              <a:t>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-во исполнение Указа Президента Российской Федерации от 07.05.2012 года № 597, а также в соответствии с постановлением Администрации Маркинского сельского поселения от 05.09.2013 года № 65 «Об утверждении Плана мероприятий («дорожной карты») «Изменения в отраслях социальной сферы, направленные на повышение эффективности сферы культуры в Маркинском сельском поселении».</a:t>
            </a: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 b="1">
              <a:latin typeface="Monotype Corsiva" pitchFamily="66" charset="0"/>
            </a:endParaRPr>
          </a:p>
          <a:p>
            <a:pPr algn="ctr"/>
            <a:endParaRPr lang="ru-RU" sz="1600">
              <a:latin typeface="Calibri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421">
            <a:off x="628783" y="265616"/>
            <a:ext cx="266601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5529">
            <a:off x="6355180" y="314247"/>
            <a:ext cx="255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6995" y="6350"/>
            <a:ext cx="8501122" cy="5755422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600" b="1">
                <a:latin typeface="Monotype Corsiva" pitchFamily="66" charset="0"/>
              </a:rPr>
              <a:t>«ОБРАЗОВАНИЕ»</a:t>
            </a:r>
          </a:p>
          <a:p>
            <a:pPr algn="ctr"/>
            <a:endParaRPr lang="ru-RU" sz="3600" b="1">
              <a:latin typeface="Monotype Corsiva" pitchFamily="66" charset="0"/>
            </a:endParaRPr>
          </a:p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endParaRPr lang="ru-RU" sz="2000" b="1"/>
          </a:p>
          <a:p>
            <a:pPr algn="ctr"/>
            <a:r>
              <a:rPr lang="ru-RU" sz="2000" b="1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Маркинского сельского поселения на </a:t>
            </a:r>
            <a:r>
              <a:rPr lang="ru-RU" sz="2000" b="1"/>
              <a:t>2019 год  в сумме 40,0 тыс.руб. в 2020</a:t>
            </a:r>
            <a:r>
              <a:rPr lang="ru-RU" sz="2000" b="1">
                <a:latin typeface="Monotype Corsiva" pitchFamily="66" charset="0"/>
              </a:rPr>
              <a:t>-</a:t>
            </a:r>
            <a:r>
              <a:rPr lang="ru-RU" sz="2000" b="1"/>
              <a:t>2021</a:t>
            </a:r>
            <a:r>
              <a:rPr lang="ru-RU" sz="2000" b="1">
                <a:latin typeface="Monotype Corsiva" pitchFamily="66" charset="0"/>
              </a:rPr>
              <a:t> год</a:t>
            </a:r>
            <a:r>
              <a:rPr lang="ru-RU" sz="2000" b="1"/>
              <a:t>ах</a:t>
            </a:r>
            <a:r>
              <a:rPr lang="ru-RU" sz="2000" b="1">
                <a:latin typeface="Monotype Corsiva" pitchFamily="66" charset="0"/>
              </a:rPr>
              <a:t> в</a:t>
            </a:r>
            <a:r>
              <a:rPr lang="ru-RU" sz="2000" b="1"/>
              <a:t>по</a:t>
            </a:r>
            <a:r>
              <a:rPr lang="ru-RU" sz="2000" b="1">
                <a:latin typeface="Monotype Corsiva" pitchFamily="66" charset="0"/>
              </a:rPr>
              <a:t> 10,0 тыс. рублей ежегодно.</a:t>
            </a:r>
          </a:p>
          <a:p>
            <a:endParaRPr lang="ru-RU" sz="200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353"/>
            <a:ext cx="8143932" cy="68230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0850" algn="ctr"/>
            <a:r>
              <a:rPr lang="ru-RU" sz="3200" b="1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400" b="1">
              <a:latin typeface="Monotype Corsiva" pitchFamily="66" charset="0"/>
            </a:endParaRPr>
          </a:p>
          <a:p>
            <a:pPr indent="450850" algn="ctr" eaLnBrk="0" hangingPunct="0"/>
            <a:r>
              <a:rPr lang="ru-RU" sz="3200" b="1">
                <a:latin typeface="Monotype Corsiva" pitchFamily="66" charset="0"/>
                <a:cs typeface="Times New Roman" pitchFamily="18" charset="0"/>
              </a:rPr>
              <a:t>«СОЦИАЛЬНАЯ ПОЛИТИКА»</a:t>
            </a: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endParaRPr lang="ru-RU" sz="1200" b="1">
              <a:latin typeface="Monotype Corsiva" pitchFamily="66" charset="0"/>
            </a:endParaRPr>
          </a:p>
          <a:p>
            <a:pPr indent="450850" algn="ctr" eaLnBrk="0" hangingPunct="0"/>
            <a:r>
              <a:rPr lang="ru-RU" sz="2800" b="1">
                <a:latin typeface="Monotype Corsiva" pitchFamily="66" charset="0"/>
                <a:cs typeface="Times New Roman" pitchFamily="18" charset="0"/>
              </a:rPr>
              <a:t>По данному разделу предусмотрены расходы на </a:t>
            </a:r>
            <a:r>
              <a:rPr lang="ru-RU" sz="2800" b="1">
                <a:cs typeface="Times New Roman" pitchFamily="18" charset="0"/>
              </a:rPr>
              <a:t>2019-2021</a:t>
            </a:r>
            <a:r>
              <a:rPr lang="ru-RU" sz="2800" b="1">
                <a:latin typeface="Monotype Corsiva" pitchFamily="66" charset="0"/>
                <a:cs typeface="Times New Roman" pitchFamily="18" charset="0"/>
              </a:rPr>
              <a:t> годы в сумме 65,0 тыс. рублей </a:t>
            </a:r>
          </a:p>
          <a:p>
            <a:pPr indent="450850" algn="ctr" eaLnBrk="0" hangingPunct="0"/>
            <a:r>
              <a:rPr lang="ru-RU" sz="2800" b="1">
                <a:latin typeface="Monotype Corsiva" pitchFamily="66" charset="0"/>
                <a:cs typeface="Times New Roman" pitchFamily="18" charset="0"/>
              </a:rPr>
              <a:t>ежегодно. Это средства на выплаты государственной пенсии за выслугу лет лицам, замещающим </a:t>
            </a:r>
          </a:p>
          <a:p>
            <a:pPr indent="450850" algn="ctr" eaLnBrk="0" hangingPunct="0"/>
            <a:r>
              <a:rPr lang="ru-RU" sz="2800" b="1">
                <a:latin typeface="Monotype Corsiva" pitchFamily="66" charset="0"/>
                <a:cs typeface="Times New Roman" pitchFamily="18" charset="0"/>
              </a:rPr>
              <a:t>муниципальные должности и должности муниципальной службы в рамках  непрограммных расходов муниципальных </a:t>
            </a:r>
          </a:p>
          <a:p>
            <a:pPr indent="450850" algn="ctr" eaLnBrk="0" hangingPunct="0"/>
            <a:r>
              <a:rPr lang="ru-RU" sz="2800" b="1">
                <a:latin typeface="Monotype Corsiva" pitchFamily="66" charset="0"/>
                <a:cs typeface="Times New Roman" pitchFamily="18" charset="0"/>
              </a:rPr>
              <a:t>органов Маркинского сельского поселения.</a:t>
            </a:r>
            <a:endParaRPr lang="ru-RU" sz="3600" b="1">
              <a:latin typeface="Monotype Corsiva" pitchFamily="66" charset="0"/>
            </a:endParaRPr>
          </a:p>
          <a:p>
            <a:pPr indent="450850"/>
            <a:endParaRPr lang="ru-RU">
              <a:latin typeface="Calibri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80533"/>
            <a:ext cx="2357454" cy="17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905826"/>
            <a:ext cx="2500331" cy="166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947063"/>
            <a:ext cx="2286016" cy="15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649408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latin typeface="Monotype Corsiva" pitchFamily="66" charset="0"/>
              </a:rPr>
              <a:t>Раздел «Энергоэфективность и развитие энергетики» </a:t>
            </a:r>
            <a:endParaRPr lang="ru-RU" sz="2800" b="1"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Объем финансирование на муниципальную программу в проекте бюджета Маркинского сельского поселения запланировано в сумме 5,0 тыс. рублей ежегодно</a:t>
            </a:r>
          </a:p>
          <a:p>
            <a:pPr algn="ctr">
              <a:defRPr/>
            </a:pPr>
            <a:r>
              <a:rPr lang="ru-RU" sz="2000" b="1" u="sng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  <a:defRPr/>
            </a:pPr>
            <a:r>
              <a:rPr lang="ru-RU" sz="2000" b="1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  <a:defRPr/>
            </a:pPr>
            <a:r>
              <a:rPr lang="ru-RU" sz="2000" b="1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pPr>
              <a:defRPr/>
            </a:pPr>
            <a:r>
              <a:rPr lang="ru-RU" sz="2000" b="1">
                <a:latin typeface="Monotype Corsiva" pitchFamily="66" charset="0"/>
              </a:rPr>
              <a:t>- повышение эффективности системы электроснабжения.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2643174" cy="21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2241699" cy="2190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39750" y="3644900"/>
            <a:ext cx="7777163" cy="22860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Основных мероприятий муниципальных программ Маркинского сельского поселения на достижение целей и задач социально экономического развития сельского поселения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348038" y="260350"/>
            <a:ext cx="494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Monotype Corsiva" pitchFamily="66" charset="0"/>
              </a:rPr>
              <a:t>Проект подготовлен</a:t>
            </a:r>
            <a:r>
              <a:rPr lang="ru-RU" sz="2400" b="1"/>
              <a:t> на основе</a:t>
            </a:r>
            <a:r>
              <a:rPr lang="ru-RU" sz="2400" b="1">
                <a:latin typeface="Monotype Corsiva" pitchFamily="66" charset="0"/>
              </a:rPr>
              <a:t>: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692150"/>
            <a:ext cx="4643438" cy="27146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основных направлений Бюджетной и налоговой политики Маркинского сельского поселения на 2019 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–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 2021 годов. (утв. Постановлением Администрации МСП от 15.11.2018г. № 185)</a:t>
            </a:r>
          </a:p>
        </p:txBody>
      </p:sp>
      <p:sp>
        <p:nvSpPr>
          <p:cNvPr id="7" name="Овал 6"/>
          <p:cNvSpPr/>
          <p:nvPr/>
        </p:nvSpPr>
        <p:spPr>
          <a:xfrm>
            <a:off x="3924300" y="765175"/>
            <a:ext cx="5219700" cy="30019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Решения Собрания депутатов Маркинского сельского поселения от 14.11.2016г. № 08 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«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Об утверждении положения о бюджетном процессе в Маркинском сельском поселении Цимлянского района</a:t>
            </a:r>
            <a:r>
              <a:rPr lang="ru-RU" sz="2000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»</a:t>
            </a:r>
            <a:endParaRPr lang="ru-RU" sz="2000" b="1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39750" y="5661025"/>
            <a:ext cx="8215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67403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В проекте бюджета сельского поселения по разделу «Физическая культура и спорт» предусмотрены бюджетные ассигнования в </a:t>
            </a:r>
            <a:r>
              <a:rPr lang="ru-RU" sz="2400" b="1"/>
              <a:t>2019</a:t>
            </a:r>
            <a:r>
              <a:rPr lang="ru-RU" sz="2400" b="1">
                <a:latin typeface="Monotype Corsiva" pitchFamily="66" charset="0"/>
              </a:rPr>
              <a:t> году – </a:t>
            </a:r>
            <a:r>
              <a:rPr lang="ru-RU" sz="2400" b="1"/>
              <a:t>50,0</a:t>
            </a:r>
            <a:r>
              <a:rPr lang="ru-RU" sz="2400" b="1">
                <a:latin typeface="Monotype Corsiva" pitchFamily="66" charset="0"/>
              </a:rPr>
              <a:t> тыс. рублей, в </a:t>
            </a:r>
            <a:r>
              <a:rPr lang="ru-RU" sz="2400" b="1"/>
              <a:t>2020 </a:t>
            </a:r>
            <a:r>
              <a:rPr lang="ru-RU" sz="2400" b="1">
                <a:latin typeface="Monotype Corsiva" pitchFamily="66" charset="0"/>
              </a:rPr>
              <a:t>году – 10,0 тыс. рублей и в </a:t>
            </a:r>
            <a:r>
              <a:rPr lang="ru-RU" sz="2400" b="1"/>
              <a:t>2021</a:t>
            </a:r>
            <a:r>
              <a:rPr lang="ru-RU" sz="2400" b="1">
                <a:latin typeface="Monotype Corsiva" pitchFamily="66" charset="0"/>
              </a:rPr>
              <a:t> году – 10,0 тыс. рублей.</a:t>
            </a:r>
          </a:p>
          <a:p>
            <a:pPr algn="ctr"/>
            <a:r>
              <a:rPr lang="ru-RU" sz="2400" b="1"/>
              <a:t>Расходы по разделу будут направлены на выполнение мероприятий в рамках программы «Развитие физической культуры и спорта», проведение спортивных мероприятий, приобретение спортивного инветаря</a:t>
            </a:r>
            <a:r>
              <a:rPr lang="ru-RU"/>
              <a:t> </a:t>
            </a:r>
            <a:r>
              <a:rPr lang="ru-RU" sz="2400" b="1">
                <a:latin typeface="Monotype Corsiva" pitchFamily="66" charset="0"/>
              </a:rPr>
              <a:t>           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4" y="915970"/>
            <a:ext cx="3076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821842"/>
            <a:ext cx="2786082" cy="215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5303" y="844142"/>
            <a:ext cx="3000395" cy="220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933" y="6350"/>
            <a:ext cx="8929718" cy="661719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r>
              <a:rPr lang="ru-RU" sz="1600" b="1"/>
              <a:t>В проекте бюджета сельского поселения по разделу «Общегосударственные вопросы» в 2019 году предусмотрены бюджетные ассигнования в сумме 4519,8 тыс. рублей, в 2020 году – 4535,3 тыс. рублей и в 2020 году – 5169,0 тыс. рублей.</a:t>
            </a:r>
          </a:p>
          <a:p>
            <a:r>
              <a:rPr lang="ru-RU" sz="1600" b="1"/>
              <a:t>Формирование объемов бюджетных ассигнований обусловлено общими подходами к формированию проекта бюджета.</a:t>
            </a:r>
          </a:p>
          <a:p>
            <a:r>
              <a:rPr lang="ru-RU" sz="1600" b="1"/>
              <a:t>Данные средства будут направлены, в том числе на:</a:t>
            </a:r>
          </a:p>
          <a:p>
            <a:r>
              <a:rPr lang="ru-RU" sz="1600" b="1"/>
              <a:t>финансовое обеспечение деятельности органов власти Маркинского сельского поселения:</a:t>
            </a:r>
          </a:p>
          <a:p>
            <a:r>
              <a:rPr lang="ru-RU" sz="1600" b="1"/>
              <a:t> в 2019 году в сумме 4349,6 тыс. рублей; </a:t>
            </a:r>
          </a:p>
          <a:p>
            <a:r>
              <a:rPr lang="ru-RU" sz="1600" b="1"/>
              <a:t> в 2020 году в сумме  4249,6тыс. рублей; </a:t>
            </a:r>
          </a:p>
          <a:p>
            <a:r>
              <a:rPr lang="ru-RU" sz="1600" b="1"/>
              <a:t> в 2021 году в сумме 4249,6 тыс. рублей. </a:t>
            </a:r>
          </a:p>
          <a:p>
            <a:r>
              <a:rPr lang="ru-RU" sz="1600" b="1"/>
              <a:t>оформление муниципального имущества:</a:t>
            </a:r>
          </a:p>
          <a:p>
            <a:r>
              <a:rPr lang="ru-RU" sz="1600" b="1"/>
              <a:t>в 2019 году в сумме 100,0 тыс. рублей; </a:t>
            </a:r>
          </a:p>
          <a:p>
            <a:r>
              <a:rPr lang="ru-RU" sz="1600" b="1"/>
              <a:t> в 2020 году в сумме 50,0 тыс. рублей; </a:t>
            </a:r>
          </a:p>
          <a:p>
            <a:r>
              <a:rPr lang="ru-RU" sz="1600" b="1"/>
              <a:t> в 2021 году в сумме 50,0 тыс. рублей</a:t>
            </a:r>
          </a:p>
          <a:p>
            <a:r>
              <a:rPr lang="ru-RU" sz="1600" b="1"/>
              <a:t>публикация информации в СМИ:</a:t>
            </a:r>
          </a:p>
          <a:p>
            <a:r>
              <a:rPr lang="ru-RU" sz="1600" b="1"/>
              <a:t> в 2019 году в сумме 40,0 тыс. рублей; </a:t>
            </a:r>
          </a:p>
          <a:p>
            <a:r>
              <a:rPr lang="ru-RU" sz="1600" b="1"/>
              <a:t> в 2020 году в сумме 10,0 тыс. рублей; </a:t>
            </a:r>
          </a:p>
          <a:p>
            <a:r>
              <a:rPr lang="ru-RU" sz="1600" b="1"/>
              <a:t> в 2021 году в сумме 10,0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440120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>
              <a:latin typeface="Monotype Corsiva" pitchFamily="66" charset="0"/>
            </a:endParaRPr>
          </a:p>
          <a:p>
            <a:pPr algn="ctr"/>
            <a:r>
              <a:rPr lang="ru-RU" b="1">
                <a:latin typeface="Monotype Corsiva" pitchFamily="66" charset="0"/>
              </a:rPr>
              <a:t>В муниципальную программу входит три подпрограммы: - Противодействие коррупции на территории сельского поселения; - Противодействие экстремизма и терроризма на территории сельского поселения; - Комплексные меры противодействия злоупотреблению наркотиков и их незаконному обороту. </a:t>
            </a:r>
            <a:endParaRPr lang="ru-RU" b="1"/>
          </a:p>
          <a:p>
            <a:pPr algn="ctr"/>
            <a:r>
              <a:rPr lang="ru-RU" b="1"/>
              <a:t>Программа будет исполняться без финансового обеспечения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589977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041" y="4637096"/>
            <a:ext cx="2714644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572008"/>
            <a:ext cx="241161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282" y="286206"/>
            <a:ext cx="8715436" cy="426895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indent="457200" algn="ctr"/>
            <a:r>
              <a:rPr lang="ru-RU" sz="3600" b="1">
                <a:latin typeface="Monotype Corsiva" pitchFamily="66" charset="0"/>
                <a:cs typeface="Times New Roman" pitchFamily="18" charset="0"/>
              </a:rPr>
              <a:t>Источники финансирования </a:t>
            </a:r>
          </a:p>
          <a:p>
            <a:pPr indent="457200" algn="ctr"/>
            <a:r>
              <a:rPr lang="ru-RU" sz="3600" b="1">
                <a:latin typeface="Monotype Corsiva" pitchFamily="66" charset="0"/>
                <a:cs typeface="Times New Roman" pitchFamily="18" charset="0"/>
              </a:rPr>
              <a:t>дефицита бюджета</a:t>
            </a:r>
            <a:endParaRPr lang="ru-RU" sz="3600" b="1">
              <a:latin typeface="Monotype Corsiva" pitchFamily="66" charset="0"/>
            </a:endParaRPr>
          </a:p>
          <a:p>
            <a:pPr indent="457200" algn="ctr" eaLnBrk="0" hangingPunct="0"/>
            <a:r>
              <a:rPr lang="ru-RU" sz="3600" b="1">
                <a:latin typeface="Monotype Corsiva" pitchFamily="66" charset="0"/>
                <a:cs typeface="Times New Roman" pitchFamily="18" charset="0"/>
              </a:rPr>
              <a:t>Маркинского сельского поселения</a:t>
            </a:r>
          </a:p>
          <a:p>
            <a:pPr indent="457200" algn="ctr" eaLnBrk="0" hangingPunct="0"/>
            <a:endParaRPr lang="ru-RU" sz="3600" b="1">
              <a:latin typeface="Monotype Corsiva" pitchFamily="66" charset="0"/>
            </a:endParaRPr>
          </a:p>
          <a:p>
            <a:pPr indent="457200" algn="ctr" eaLnBrk="0" hangingPunct="0"/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Общий объем источников финансирования дефицита бюджета сельского поселения </a:t>
            </a:r>
          </a:p>
          <a:p>
            <a:pPr indent="457200" algn="ctr" eaLnBrk="0" hangingPunct="0"/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прогнозируется в </a:t>
            </a:r>
            <a:r>
              <a:rPr lang="ru-RU" sz="2800" b="1">
                <a:solidFill>
                  <a:srgbClr val="000000"/>
                </a:solidFill>
                <a:cs typeface="Times New Roman" pitchFamily="18" charset="0"/>
              </a:rPr>
              <a:t>2019-2021</a:t>
            </a:r>
            <a:r>
              <a:rPr lang="ru-RU" sz="2800" b="1">
                <a:solidFill>
                  <a:srgbClr val="000000"/>
                </a:solidFill>
                <a:latin typeface="Monotype Corsiva" pitchFamily="66" charset="0"/>
                <a:cs typeface="Times New Roman" pitchFamily="18" charset="0"/>
              </a:rPr>
              <a:t> годах в сумме 0,0 рублей.</a:t>
            </a:r>
            <a:endParaRPr lang="ru-RU" sz="3600" b="1">
              <a:latin typeface="Monotype Corsiva" pitchFamily="66" charset="0"/>
            </a:endParaRPr>
          </a:p>
          <a:p>
            <a:pPr indent="457200"/>
            <a:endParaRPr lang="ru-RU" b="1">
              <a:latin typeface="Calibri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286148" cy="2607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0066" y="3867152"/>
            <a:ext cx="2768893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3909" y="3937003"/>
            <a:ext cx="2827649" cy="2427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4071938" y="1285875"/>
            <a:ext cx="35004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7200" b="1">
                <a:latin typeface="Monotype Corsiva" pitchFamily="66" charset="0"/>
              </a:rPr>
              <a:t>Спасибо </a:t>
            </a:r>
            <a:endParaRPr lang="ru-RU" sz="2800" b="1">
              <a:latin typeface="Monotype Corsiva" pitchFamily="66" charset="0"/>
            </a:endParaRPr>
          </a:p>
          <a:p>
            <a:pPr algn="ctr"/>
            <a:r>
              <a:rPr lang="ru-RU" sz="7200" b="1">
                <a:latin typeface="Monotype Corsiva" pitchFamily="66" charset="0"/>
              </a:rPr>
              <a:t>за </a:t>
            </a:r>
            <a:endParaRPr lang="ru-RU" sz="1600" b="1">
              <a:latin typeface="Monotype Corsiva" pitchFamily="66" charset="0"/>
            </a:endParaRPr>
          </a:p>
          <a:p>
            <a:pPr algn="ctr"/>
            <a:r>
              <a:rPr lang="ru-RU" sz="7200" b="1">
                <a:latin typeface="Monotype Corsiva" pitchFamily="66" charset="0"/>
              </a:rPr>
              <a:t>внимание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3203575" y="4652963"/>
            <a:ext cx="55006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Monotype Corsiva" pitchFamily="66" charset="0"/>
              </a:rPr>
              <a:t>Проект разработан сектором экономики и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финансов Администрации 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Маркинского сельского поселения</a:t>
            </a:r>
          </a:p>
          <a:p>
            <a:pPr algn="ctr"/>
            <a:r>
              <a:rPr lang="ru-RU" sz="2000" b="1">
                <a:latin typeface="Monotype Corsiva" pitchFamily="66" charset="0"/>
              </a:rPr>
              <a:t>2018</a:t>
            </a:r>
            <a:r>
              <a:rPr lang="ru-RU" sz="2000" b="1"/>
              <a:t> </a:t>
            </a:r>
            <a:r>
              <a:rPr lang="ru-RU" sz="1400" b="1">
                <a:latin typeface="Monotype Corsiva" pitchFamily="66" charset="0"/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0"/>
            <a:ext cx="7829386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Monotype Corsiva" pitchFamily="66" charset="0"/>
              </a:rPr>
              <a:t>Основные параметры проекта бюджета </a:t>
            </a:r>
            <a:r>
              <a:rPr lang="ru-RU" sz="1600" b="1"/>
              <a:t>Маркинского</a:t>
            </a:r>
            <a:r>
              <a:rPr lang="ru-RU" sz="1600" b="1">
                <a:latin typeface="Monotype Corsiva" pitchFamily="66" charset="0"/>
              </a:rPr>
              <a:t> сельского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поселения на </a:t>
            </a:r>
            <a:r>
              <a:rPr lang="ru-RU" sz="1600" b="1"/>
              <a:t>2019</a:t>
            </a:r>
            <a:r>
              <a:rPr lang="ru-RU" sz="1600" b="1">
                <a:latin typeface="Monotype Corsiva" pitchFamily="66" charset="0"/>
              </a:rPr>
              <a:t> год и плановый период </a:t>
            </a:r>
            <a:r>
              <a:rPr lang="ru-RU" sz="1600" b="1"/>
              <a:t>2020</a:t>
            </a:r>
            <a:r>
              <a:rPr lang="ru-RU" sz="1600" b="1">
                <a:latin typeface="Monotype Corsiva" pitchFamily="66" charset="0"/>
              </a:rPr>
              <a:t> и </a:t>
            </a:r>
            <a:r>
              <a:rPr lang="ru-RU" sz="1600" b="1"/>
              <a:t>2021</a:t>
            </a:r>
            <a:r>
              <a:rPr lang="ru-RU" sz="1600" b="1">
                <a:latin typeface="Monotype Corsiva" pitchFamily="66" charset="0"/>
              </a:rPr>
              <a:t> годов  </a:t>
            </a:r>
          </a:p>
          <a:p>
            <a:pPr algn="ctr"/>
            <a:r>
              <a:rPr lang="ru-RU" sz="1600" b="1">
                <a:latin typeface="Monotype Corsiva" pitchFamily="66" charset="0"/>
              </a:rPr>
              <a:t>Предлагаются в соответствии с нижеприведенной таблицей </a:t>
            </a:r>
          </a:p>
        </p:txBody>
      </p:sp>
      <p:graphicFrame>
        <p:nvGraphicFramePr>
          <p:cNvPr id="16483" name="Group 99"/>
          <p:cNvGraphicFramePr>
            <a:graphicFrameLocks noGrp="1"/>
          </p:cNvGraphicFramePr>
          <p:nvPr/>
        </p:nvGraphicFramePr>
        <p:xfrm>
          <a:off x="357188" y="1214438"/>
          <a:ext cx="8572500" cy="3748087"/>
        </p:xfrm>
        <a:graphic>
          <a:graphicData uri="http://schemas.openxmlformats.org/drawingml/2006/table">
            <a:tbl>
              <a:tblPr/>
              <a:tblGrid>
                <a:gridCol w="1393825"/>
                <a:gridCol w="1114425"/>
                <a:gridCol w="1046162"/>
                <a:gridCol w="906463"/>
                <a:gridCol w="1044575"/>
                <a:gridCol w="1046162"/>
                <a:gridCol w="949325"/>
                <a:gridCol w="1071563"/>
              </a:tblGrid>
              <a:tr h="341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Первоначальный  утвержденный план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Темп роста к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г.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10883,6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7843,2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10883,6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11286,9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7843,2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Источники финансирования дефицита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442" name="TextBox 4"/>
          <p:cNvGrpSpPr>
            <a:grpSpLocks/>
          </p:cNvGrpSpPr>
          <p:nvPr/>
        </p:nvGrpSpPr>
        <p:grpSpPr bwMode="auto">
          <a:xfrm>
            <a:off x="107950" y="5157788"/>
            <a:ext cx="5473700" cy="1951037"/>
            <a:chOff x="223" y="3095"/>
            <a:chExt cx="3225" cy="1229"/>
          </a:xfrm>
        </p:grpSpPr>
        <p:pic>
          <p:nvPicPr>
            <p:cNvPr id="16447" name="TextBox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3" y="3095"/>
              <a:ext cx="3225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8" name="Text Box 59"/>
            <p:cNvSpPr txBox="1">
              <a:spLocks noChangeArrowheads="1"/>
            </p:cNvSpPr>
            <p:nvPr/>
          </p:nvSpPr>
          <p:spPr bwMode="auto">
            <a:xfrm>
              <a:off x="225" y="3099"/>
              <a:ext cx="3218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Monotype Corsiva" pitchFamily="66" charset="0"/>
                </a:rPr>
                <a:t>Структура доходов в </a:t>
              </a:r>
              <a:r>
                <a:rPr lang="ru-RU" sz="1400" b="1"/>
                <a:t>2019 </a:t>
              </a:r>
              <a:r>
                <a:rPr lang="ru-RU" sz="1400" b="1">
                  <a:latin typeface="Monotype Corsiva" pitchFamily="66" charset="0"/>
                </a:rPr>
                <a:t> году останется прежней</a:t>
              </a:r>
            </a:p>
            <a:p>
              <a:r>
                <a:rPr lang="ru-RU" sz="1400" b="1">
                  <a:latin typeface="Monotype Corsiva" pitchFamily="66" charset="0"/>
                </a:rPr>
                <a:t>Наибольший удельный вес составит: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Налог на доходы физических лиц – 6%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Земельный налог с юридических лиц –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Земельный налог с физических лиц –</a:t>
              </a:r>
              <a:r>
                <a:rPr lang="ru-RU" sz="2000" b="1">
                  <a:latin typeface="Monotype Corsiva" pitchFamily="66" charset="0"/>
                </a:rPr>
                <a:t> 100%</a:t>
              </a:r>
            </a:p>
            <a:p>
              <a:pPr>
                <a:buFont typeface="Wingdings" pitchFamily="2" charset="2"/>
                <a:buChar char="v"/>
              </a:pPr>
              <a:r>
                <a:rPr lang="ru-RU" sz="1400" b="1">
                  <a:latin typeface="Monotype Corsiva" pitchFamily="66" charset="0"/>
                </a:rPr>
                <a:t>Единый сельскохозяйственный налог – 40% </a:t>
              </a:r>
            </a:p>
          </p:txBody>
        </p:sp>
      </p:grp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569" y="548581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ДОХОДЫ БЮДЖЕТА</a:t>
            </a: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>
              <a:defRPr/>
            </a:pPr>
            <a:r>
              <a:rPr lang="ru-RU" sz="2000" b="1">
                <a:latin typeface="Monotype Corsiva" pitchFamily="66" charset="0"/>
              </a:rPr>
              <a:t>а также безвозмездных поступлений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НАЛОГОВЫЕ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6714" y="2582856"/>
            <a:ext cx="314327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НЕНАЛОГОВЫЕ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БЕЗВОЗМЕЗДНЫЕ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latin typeface="Monotype Corsiva" pitchFamily="66" charset="0"/>
                <a:cs typeface="Arial" charset="0"/>
              </a:rPr>
              <a:t>ПОСТУПЛЕНИЯ</a:t>
            </a:r>
          </a:p>
        </p:txBody>
      </p:sp>
      <p:sp>
        <p:nvSpPr>
          <p:cNvPr id="17425" name="TextBox 7"/>
          <p:cNvSpPr txBox="1">
            <a:spLocks noChangeArrowheads="1"/>
          </p:cNvSpPr>
          <p:nvPr/>
        </p:nvSpPr>
        <p:spPr bwMode="auto">
          <a:xfrm>
            <a:off x="296863" y="3500438"/>
            <a:ext cx="32972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b="1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b="1">
                <a:latin typeface="Monotype Corsiva" pitchFamily="66" charset="0"/>
              </a:rPr>
              <a:t>Единый  сельскохозяй-</a:t>
            </a:r>
          </a:p>
          <a:p>
            <a:pPr algn="ctr"/>
            <a:r>
              <a:rPr lang="ru-RU" b="1">
                <a:latin typeface="Monotype Corsiva" pitchFamily="66" charset="0"/>
              </a:rPr>
              <a:t>ственный налог</a:t>
            </a:r>
          </a:p>
          <a:p>
            <a:pPr algn="ctr"/>
            <a:r>
              <a:rPr lang="ru-RU" b="1">
                <a:latin typeface="Monotype Corsiva" pitchFamily="66" charset="0"/>
              </a:rPr>
              <a:t>-Государственная пошлина</a:t>
            </a:r>
          </a:p>
        </p:txBody>
      </p:sp>
      <p:sp>
        <p:nvSpPr>
          <p:cNvPr id="17426" name="TextBox 8"/>
          <p:cNvSpPr txBox="1">
            <a:spLocks noChangeArrowheads="1"/>
          </p:cNvSpPr>
          <p:nvPr/>
        </p:nvSpPr>
        <p:spPr bwMode="auto">
          <a:xfrm>
            <a:off x="3421063" y="3500438"/>
            <a:ext cx="2560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b="1">
                <a:latin typeface="Monotype Corsiva" pitchFamily="66" charset="0"/>
              </a:rPr>
              <a:t> возмещение ущерба</a:t>
            </a:r>
          </a:p>
        </p:txBody>
      </p:sp>
      <p:sp>
        <p:nvSpPr>
          <p:cNvPr id="17427" name="TextBox 9"/>
          <p:cNvSpPr txBox="1">
            <a:spLocks noChangeArrowheads="1"/>
          </p:cNvSpPr>
          <p:nvPr/>
        </p:nvSpPr>
        <p:spPr bwMode="auto">
          <a:xfrm>
            <a:off x="6326188" y="3571875"/>
            <a:ext cx="2536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b="1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b="1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b="1">
                <a:latin typeface="Monotype Corsiva" pitchFamily="66" charset="0"/>
              </a:rPr>
              <a:t>бюджетной системы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44" y="195240"/>
            <a:ext cx="8643967" cy="652486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Monotype Corsiva" pitchFamily="66" charset="0"/>
              </a:rPr>
              <a:t>Налог на доходы физических лиц</a:t>
            </a:r>
          </a:p>
          <a:p>
            <a:pPr algn="just"/>
            <a:r>
              <a:rPr lang="ru-RU" b="1">
                <a:latin typeface="Monotype Corsiva" pitchFamily="66" charset="0"/>
              </a:rPr>
              <a:t>Объем поступлений по налогу на доходы физических лиц на </a:t>
            </a:r>
            <a:r>
              <a:rPr lang="ru-RU" b="1"/>
              <a:t>2019</a:t>
            </a:r>
            <a:r>
              <a:rPr lang="ru-RU" b="1">
                <a:latin typeface="Monotype Corsiva" pitchFamily="66" charset="0"/>
              </a:rPr>
              <a:t> год прогнозируется в сумме </a:t>
            </a:r>
            <a:r>
              <a:rPr lang="ru-RU" b="1"/>
              <a:t>890,5</a:t>
            </a:r>
            <a:r>
              <a:rPr lang="ru-RU" b="1">
                <a:latin typeface="Monotype Corsiva" pitchFamily="66" charset="0"/>
              </a:rPr>
              <a:t> тыс.руб. и на плановый период </a:t>
            </a:r>
            <a:r>
              <a:rPr lang="ru-RU" b="1"/>
              <a:t>2020</a:t>
            </a:r>
            <a:r>
              <a:rPr lang="ru-RU" b="1">
                <a:latin typeface="Monotype Corsiva" pitchFamily="66" charset="0"/>
              </a:rPr>
              <a:t> и </a:t>
            </a:r>
            <a:r>
              <a:rPr lang="ru-RU" b="1"/>
              <a:t>2021 </a:t>
            </a:r>
            <a:r>
              <a:rPr lang="ru-RU" b="1">
                <a:latin typeface="Monotype Corsiva" pitchFamily="66" charset="0"/>
              </a:rPr>
              <a:t>годов в сумме  </a:t>
            </a:r>
            <a:r>
              <a:rPr lang="ru-RU" b="1"/>
              <a:t> 946,5 </a:t>
            </a:r>
            <a:r>
              <a:rPr lang="ru-RU" b="1">
                <a:latin typeface="Monotype Corsiva" pitchFamily="66" charset="0"/>
              </a:rPr>
              <a:t>тыс.руб. и </a:t>
            </a:r>
            <a:r>
              <a:rPr lang="ru-RU" b="1"/>
              <a:t>1007,1 </a:t>
            </a:r>
            <a:r>
              <a:rPr lang="ru-RU" b="1">
                <a:latin typeface="Monotype Corsiva" pitchFamily="66" charset="0"/>
              </a:rPr>
              <a:t>тыс. руб. соответственно.</a:t>
            </a:r>
          </a:p>
          <a:p>
            <a:pPr algn="just"/>
            <a:r>
              <a:rPr lang="ru-RU" b="1">
                <a:latin typeface="Monotype Corsiva" pitchFamily="66" charset="0"/>
              </a:rPr>
              <a:t>В </a:t>
            </a:r>
            <a:r>
              <a:rPr lang="ru-RU" b="1"/>
              <a:t>2019-2021</a:t>
            </a:r>
            <a:r>
              <a:rPr lang="ru-RU" b="1">
                <a:latin typeface="Monotype Corsiva" pitchFamily="66" charset="0"/>
              </a:rPr>
              <a:t> годах будет продолжена реализация мер по повышению оплаты труда.</a:t>
            </a:r>
          </a:p>
          <a:p>
            <a:pPr algn="just"/>
            <a:r>
              <a:rPr lang="ru-RU" b="1">
                <a:latin typeface="Monotype Corsiva" pitchFamily="66" charset="0"/>
              </a:rPr>
              <a:t>Наиболее крупными плательщиками налога на доходы физических лиц в сельском поселении являются предприятия:</a:t>
            </a:r>
          </a:p>
          <a:p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ОАО «ПСХ Маркинское» </a:t>
            </a:r>
          </a:p>
          <a:p>
            <a:pPr>
              <a:buFontTx/>
              <a:buChar char="-"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 ОАО «Цимлянскхлебопродукт»</a:t>
            </a:r>
          </a:p>
          <a:p>
            <a:pPr>
              <a:buFontTx/>
              <a:buChar char="-"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 СПК «Степной»</a:t>
            </a:r>
          </a:p>
          <a:p>
            <a:pPr>
              <a:buFontTx/>
              <a:buChar char="-"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 Клубные, образовательные учреждения</a:t>
            </a:r>
          </a:p>
          <a:p>
            <a:pPr>
              <a:buFontTx/>
              <a:buChar char="-"/>
            </a:pPr>
            <a:endParaRPr lang="ru-RU" b="1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b="1">
                <a:latin typeface="Monotype Corsiva" pitchFamily="66" charset="0"/>
              </a:rPr>
              <a:t>Предприниматели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5217">
            <a:off x="4495139" y="3843215"/>
            <a:ext cx="1676400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2181">
            <a:off x="6019991" y="3985667"/>
            <a:ext cx="1549389" cy="11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886">
            <a:off x="4813745" y="4836497"/>
            <a:ext cx="1773243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4452">
            <a:off x="6614733" y="5219474"/>
            <a:ext cx="1382710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9621">
            <a:off x="5145883" y="5717385"/>
            <a:ext cx="1382711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500555"/>
            <a:ext cx="8215370" cy="422538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Налог на имущество физических лиц</a:t>
            </a:r>
          </a:p>
          <a:p>
            <a:pPr algn="just"/>
            <a:r>
              <a:rPr lang="ru-RU" sz="2400" b="1">
                <a:latin typeface="Monotype Corsiva" pitchFamily="66" charset="0"/>
              </a:rPr>
              <a:t>   Оценка налогового потенциала по налогу на имущество физических лиц на 2019 год  прогнозируется в сумме   321,4 тыс. руб.</a:t>
            </a:r>
          </a:p>
          <a:p>
            <a:pPr algn="just"/>
            <a:r>
              <a:rPr lang="ru-RU" sz="2400" b="1">
                <a:latin typeface="Monotype Corsiva" pitchFamily="66" charset="0"/>
              </a:rPr>
              <a:t>И на плановый период 2020 и 2021 годов в сумме  373,8 тыс. руб. и 434,8 тыс. руб. соответственно.</a:t>
            </a:r>
          </a:p>
          <a:p>
            <a:pPr algn="just"/>
            <a:r>
              <a:rPr lang="ru-RU" sz="2400" b="1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2019-2021 годов исходит из суммарной кадастровой стоимости строений, помещений и сооружений принадлежащих гражданам на праве собственности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313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50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786188" y="4929188"/>
            <a:ext cx="1571625" cy="642937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7633" y="206351"/>
            <a:ext cx="8341066" cy="64633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100 %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поселения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14313" y="785813"/>
            <a:ext cx="8929687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Monotype Corsiva" pitchFamily="66" charset="0"/>
              </a:rPr>
              <a:t>Поступление налога в бюджет сельского поселения на 2019 год прогнозируется в сумме 606,3 тыс. рублей. На 2020- 689,2 тыс. рублей, на 2021 год – 783,5 тыс. рублей.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Земельный налог с физических лиц</a:t>
            </a:r>
          </a:p>
          <a:p>
            <a:pPr algn="ctr"/>
            <a:r>
              <a:rPr lang="ru-RU" sz="3200" b="1">
                <a:latin typeface="Monotype Corsiva" pitchFamily="66" charset="0"/>
              </a:rPr>
              <a:t>Поступление налога в бюджет сельского поселения на 2019 год прогнозируется в сумме 1549,1 тыс. рублей. На 2020- 1598,2 тыс. рублей, на 2021 год – 1648,9тыс. рублей.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0"/>
            <a:ext cx="5697393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atin typeface="Monotype Corsiva" pitchFamily="66" charset="0"/>
                <a:cs typeface="+mn-cs"/>
              </a:rPr>
              <a:t>Земельный налог с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9804" y="6350"/>
            <a:ext cx="8877084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Monotype Corsiva" pitchFamily="66" charset="0"/>
                <a:cs typeface="+mn-cs"/>
              </a:rPr>
              <a:t>Единый сельскохозяйственный налог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Нормативное отчисление в бюджет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сельского поселения (%) - 40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267765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Monotype Corsiva" pitchFamily="66" charset="0"/>
              </a:rPr>
              <a:t>Поступление налога в бюджет сельского поселения на </a:t>
            </a:r>
            <a:r>
              <a:rPr lang="ru-RU" sz="2800" b="1"/>
              <a:t>2019</a:t>
            </a:r>
            <a:r>
              <a:rPr lang="ru-RU" sz="2800" b="1">
                <a:latin typeface="Monotype Corsiva" pitchFamily="66" charset="0"/>
              </a:rPr>
              <a:t> год и н</a:t>
            </a:r>
            <a:r>
              <a:rPr lang="ru-RU" sz="2800" b="1"/>
              <a:t>а плановый период 2020 и 2021 годов</a:t>
            </a:r>
            <a:r>
              <a:rPr lang="ru-RU" sz="2800"/>
              <a:t> </a:t>
            </a:r>
            <a:r>
              <a:rPr lang="ru-RU" sz="2800" b="1">
                <a:latin typeface="Monotype Corsiva" pitchFamily="66" charset="0"/>
              </a:rPr>
              <a:t>прогнозируется в сумме </a:t>
            </a:r>
            <a:r>
              <a:rPr lang="ru-RU" sz="2800" b="1"/>
              <a:t>110,5 тыс. руб, 116,8</a:t>
            </a:r>
            <a:r>
              <a:rPr lang="ru-RU" sz="2800" b="1">
                <a:latin typeface="Monotype Corsiva" pitchFamily="66" charset="0"/>
              </a:rPr>
              <a:t> тыс.руб. </a:t>
            </a:r>
            <a:r>
              <a:rPr lang="ru-RU" sz="2800" b="1"/>
              <a:t> И 124,1 тыс. руб</a:t>
            </a:r>
          </a:p>
          <a:p>
            <a:pPr algn="ctr"/>
            <a:r>
              <a:rPr lang="ru-RU" sz="2800" b="1"/>
              <a:t>соответственно</a:t>
            </a:r>
            <a:r>
              <a:rPr lang="ru-RU" sz="2800" b="1">
                <a:latin typeface="Monotype Corsiva" pitchFamily="66" charset="0"/>
              </a:rPr>
              <a:t>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45472">
            <a:off x="84212" y="4467739"/>
            <a:ext cx="3807085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5094">
            <a:off x="5390184" y="4545547"/>
            <a:ext cx="3273145" cy="216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5601" y="4779972"/>
            <a:ext cx="3314687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23508" y="265090"/>
            <a:ext cx="6672204" cy="58477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Monotype Corsiva" pitchFamily="66" charset="0"/>
                <a:cs typeface="+mn-cs"/>
              </a:rPr>
              <a:t>ГОСУДАРСТВЕННАЯ ПОШЛИНА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459" y="914795"/>
            <a:ext cx="8555170" cy="521018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Monotype Corsiva" pitchFamily="66" charset="0"/>
              </a:rPr>
              <a:t>Объем поступлений в бюджет сельского поселения в 2019 году прогнозируется в сумме 22,0 тыс.руб. В бюджет сельского поселения поступает государственная пошлина за совершение нотариальных действий (за исключением действий, собираемых консульскими учреждениями РФ).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/>
            <a:r>
              <a:rPr lang="ru-RU" sz="2400" b="1">
                <a:latin typeface="Monotype Corsiva" pitchFamily="66" charset="0"/>
              </a:rPr>
              <a:t>Общий объем поступлений государственной пошлины в бюджет сельского поселения на 2019 год – в сумме 22,0 тыс.руб. и плановый период 2020 и 2021 годов в сумме 22,9  тыс.руб. и 23,8 тыс.руб. соответственно.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1515</Words>
  <PresentationFormat>Экран (4:3)</PresentationFormat>
  <Paragraphs>306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Виктория</cp:lastModifiedBy>
  <cp:revision>84</cp:revision>
  <dcterms:created xsi:type="dcterms:W3CDTF">2016-12-12T13:04:31Z</dcterms:created>
  <dcterms:modified xsi:type="dcterms:W3CDTF">2018-11-15T12:44:37Z</dcterms:modified>
</cp:coreProperties>
</file>