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8" r:id="rId20"/>
    <p:sldId id="274" r:id="rId21"/>
    <p:sldId id="276" r:id="rId22"/>
    <p:sldId id="277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882" autoAdjust="0"/>
  </p:normalViewPr>
  <p:slideViewPr>
    <p:cSldViewPr>
      <p:cViewPr>
        <p:scale>
          <a:sx n="107" d="100"/>
          <a:sy n="107" d="100"/>
        </p:scale>
        <p:origin x="-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54445-B75F-413B-B016-A2F709386261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A58EC-A78B-491B-A023-F66933F8F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6A710-D12C-4528-9422-27E9C1597CBB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E8F57-B4B2-4A78-A1E4-69630122E2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6B671-6F86-4E97-A7BC-099F15AFC7F0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B09E5F-94BE-4990-8CE2-DC803027C1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C0ED9E-C3FE-4B35-9D7D-0DFBB9E40E0D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65EB6-1DDA-4977-B71E-72FAED227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59E47-CC0A-41D3-BD6E-243AB7D85611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759C9-1CA4-4092-81FE-13073CF72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F5BB6-354E-452A-A7CC-A3D8583E04B3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4AE35-A5DB-40E8-A3E7-08CED3641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E811-8B1F-4721-B02C-ACFDA3B32FF9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47469-89A1-4FBA-8DE3-C61AF44BA6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873D6-9B0D-48B3-9FF6-449051E7E4E6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26618-FC28-4232-9B8B-4CF8ECA8A4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410B5-6B1D-4DBE-B9BC-D0E7BA697706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970CB-F205-4FF2-9A97-D497CD959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F6F3A-79F8-4C32-97C7-B20D717CA5A7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1962B-83F3-43AC-A948-C812BE4860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8FB61-648F-40D9-8505-C575A5BFB7A9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CFF59-8231-49FC-8FEA-CE44945FD9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4A18CF-ABCD-4854-B155-92F131734C03}" type="datetimeFigureOut">
              <a:rPr lang="ru-RU" smtClean="0"/>
              <a:pPr>
                <a:defRPr/>
              </a:pPr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EF8EBB-C6EF-436F-84BA-1F8BF9907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643313" y="257175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Проект решения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«О бюджете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Маркинского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сельского поселения на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2023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2024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2025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годов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500438" y="142875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Администрация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Маркинского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сельского поселения</a:t>
            </a: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5213" y="6350"/>
            <a:ext cx="4753907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НЕНАЛОГОВЫЕ ДОХОДЫ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609" y="773094"/>
            <a:ext cx="3643338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656" y="480994"/>
            <a:ext cx="537627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Штрафы, санкции, возмещение ущерба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1011128" y="1341438"/>
            <a:ext cx="17956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000" b="1" dirty="0">
              <a:latin typeface="Monotype Corsiva" pitchFamily="66" charset="0"/>
            </a:endParaRPr>
          </a:p>
          <a:p>
            <a:pPr algn="ctr"/>
            <a:r>
              <a:rPr lang="ru-RU" sz="2400" b="1" dirty="0">
                <a:latin typeface="Monotype Corsiva" pitchFamily="66" charset="0"/>
              </a:rPr>
              <a:t>   </a:t>
            </a:r>
            <a:r>
              <a:rPr lang="ru-RU" sz="2400" b="1" dirty="0" smtClean="0">
                <a:latin typeface="Monotype Corsiva" pitchFamily="66" charset="0"/>
              </a:rPr>
              <a:t>2023 </a:t>
            </a:r>
            <a:r>
              <a:rPr lang="ru-RU" sz="2400" b="1" dirty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   </a:t>
            </a:r>
            <a:r>
              <a:rPr lang="ru-RU" sz="2400" b="1" dirty="0" smtClean="0">
                <a:latin typeface="Monotype Corsiva" pitchFamily="66" charset="0"/>
              </a:rPr>
              <a:t>4,3 </a:t>
            </a:r>
            <a:r>
              <a:rPr lang="ru-RU" sz="2400" b="1" dirty="0" err="1">
                <a:latin typeface="Monotype Corsiva" pitchFamily="66" charset="0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23564" name="TextBox 6"/>
          <p:cNvSpPr txBox="1">
            <a:spLocks noChangeArrowheads="1"/>
          </p:cNvSpPr>
          <p:nvPr/>
        </p:nvSpPr>
        <p:spPr bwMode="auto">
          <a:xfrm>
            <a:off x="5724525" y="1341438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период</a:t>
            </a: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4353894" y="1844675"/>
            <a:ext cx="3393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2024  </a:t>
            </a:r>
            <a:r>
              <a:rPr lang="ru-RU" sz="2400" b="1" dirty="0">
                <a:latin typeface="Monotype Corsiva" pitchFamily="66" charset="0"/>
              </a:rPr>
              <a:t>год                  </a:t>
            </a:r>
            <a:r>
              <a:rPr lang="ru-RU" sz="2400" b="1" dirty="0" smtClean="0">
                <a:latin typeface="Monotype Corsiva" pitchFamily="66" charset="0"/>
              </a:rPr>
              <a:t>2025 </a:t>
            </a:r>
            <a:r>
              <a:rPr lang="ru-RU" sz="2400" b="1" dirty="0">
                <a:latin typeface="Monotype Corsiva" pitchFamily="66" charset="0"/>
              </a:rPr>
              <a:t>год</a:t>
            </a:r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4500563" y="2205038"/>
            <a:ext cx="4376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4</a:t>
            </a:r>
            <a:r>
              <a:rPr lang="ru-RU" sz="2400" b="1" dirty="0" smtClean="0">
                <a:latin typeface="Monotype Corsiva" pitchFamily="66" charset="0"/>
              </a:rPr>
              <a:t>,5 </a:t>
            </a:r>
            <a:r>
              <a:rPr lang="ru-RU" sz="2400" b="1" dirty="0" err="1">
                <a:latin typeface="Monotype Corsiva" pitchFamily="66" charset="0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    </a:t>
            </a:r>
            <a:r>
              <a:rPr lang="ru-RU" sz="2400" b="1" dirty="0" smtClean="0">
                <a:latin typeface="Monotype Corsiva" pitchFamily="66" charset="0"/>
              </a:rPr>
              <a:t>4,7 </a:t>
            </a:r>
            <a:r>
              <a:rPr lang="ru-RU" sz="2400" b="1" dirty="0" err="1">
                <a:latin typeface="Monotype Corsiva" pitchFamily="66" charset="0"/>
              </a:rPr>
              <a:t>тыс.руб</a:t>
            </a:r>
            <a:r>
              <a:rPr lang="ru-RU" sz="20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БЕЗВОЗМЕЗДНЫЕ ПОСТУПЛЕНИЯ В БЮДЖЕТ СЕЛЬСКОГО ПОСЕЛЕНИЯ</a:t>
            </a:r>
          </a:p>
        </p:txBody>
      </p:sp>
      <p:graphicFrame>
        <p:nvGraphicFramePr>
          <p:cNvPr id="2361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63483"/>
              </p:ext>
            </p:extLst>
          </p:nvPr>
        </p:nvGraphicFramePr>
        <p:xfrm>
          <a:off x="642938" y="3500438"/>
          <a:ext cx="7929562" cy="3108960"/>
        </p:xfrm>
        <a:graphic>
          <a:graphicData uri="http://schemas.openxmlformats.org/drawingml/2006/table">
            <a:tbl>
              <a:tblPr/>
              <a:tblGrid>
                <a:gridCol w="1785937"/>
                <a:gridCol w="1928813"/>
                <a:gridCol w="1285875"/>
                <a:gridCol w="1343025"/>
                <a:gridCol w="182562"/>
                <a:gridCol w="140335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утвержденный бюджет 2022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11625,4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11641,6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7738,7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7738,7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4249738" y="1335088"/>
            <a:ext cx="1495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 Плановый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25390"/>
            <a:ext cx="5214974" cy="224676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РАСХОДЫ БЮДЖЕТА МАРКИНСКОГО СЕЛЬСКОГО ПОСЕЛЕНИЯ НА МУНИЦИПАЛЬНЫЕ  ПРОГРАММЫ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28625" y="2214563"/>
            <a:ext cx="8572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Бюджет </a:t>
            </a:r>
            <a:r>
              <a:rPr lang="ru-RU" sz="2400" b="1" dirty="0" err="1">
                <a:latin typeface="Monotype Corsiva" pitchFamily="66" charset="0"/>
              </a:rPr>
              <a:t>Маркинского</a:t>
            </a:r>
            <a:r>
              <a:rPr lang="ru-RU" sz="2400" b="1" dirty="0">
                <a:latin typeface="Monotype Corsiva" pitchFamily="66" charset="0"/>
              </a:rPr>
              <a:t> сельского поселения составлен на основе муниципальных программ сельского поселения.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 </a:t>
            </a:r>
            <a:r>
              <a:rPr lang="ru-RU" sz="2400" b="1" dirty="0">
                <a:latin typeface="Monotype Corsiva" pitchFamily="66" charset="0"/>
              </a:rPr>
              <a:t>реализацию 9 муниципальных программ </a:t>
            </a:r>
            <a:r>
              <a:rPr lang="ru-RU" sz="2400" b="1" dirty="0" err="1">
                <a:latin typeface="Monotype Corsiva" pitchFamily="66" charset="0"/>
              </a:rPr>
              <a:t>Маркинского</a:t>
            </a:r>
            <a:r>
              <a:rPr lang="ru-RU" sz="2400" b="1" dirty="0">
                <a:latin typeface="Monotype Corsiva" pitchFamily="66" charset="0"/>
              </a:rPr>
              <a:t> сельского поселения в 2023 году предусмотрено 7900,6  тыс. рублей, в 2024 году – 4874,1  тыс. рублей и в 2025 году – 4364,9  тыс. рублей. В программах на три предстоящих года сосредоточено на 2023-49,1 в  2024 – 39,1 и в 2025 году 34,8 процентов соответственно от всех расходов бюджета </a:t>
            </a:r>
            <a:r>
              <a:rPr lang="ru-RU" sz="2400" b="1" dirty="0" err="1">
                <a:latin typeface="Monotype Corsiva" pitchFamily="66" charset="0"/>
              </a:rPr>
              <a:t>Маркинского</a:t>
            </a:r>
            <a:r>
              <a:rPr lang="ru-RU" sz="2400" b="1" dirty="0">
                <a:latin typeface="Monotype Corsiva" pitchFamily="66" charset="0"/>
              </a:rPr>
              <a:t> сельского поселения.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914748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64133"/>
              </p:ext>
            </p:extLst>
          </p:nvPr>
        </p:nvGraphicFramePr>
        <p:xfrm>
          <a:off x="287524" y="1168633"/>
          <a:ext cx="8568952" cy="522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936104"/>
                <a:gridCol w="720080"/>
                <a:gridCol w="1008112"/>
              </a:tblGrid>
              <a:tr h="404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муниципальной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программы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Маркинского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сельского поселения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2023 год (проект)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2024 год (проект)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2025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(проект)</a:t>
                      </a:r>
                    </a:p>
                  </a:txBody>
                  <a:tcPr marL="68580" marR="68580" marT="0" marB="0"/>
                </a:tc>
              </a:tr>
              <a:tr h="404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1.Муниципальная программа Маркинского сельского поселения «Обеспечение общественного порядка и противодействие преступности»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2.Муниципальная программа Маркинского сельского поселения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3.Муниципальная программа «Обеспечение качественными жилищно-коммунальными услугами населения»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950,9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170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266,1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4.Муниципальная программа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Маркинского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сельского поселения «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Энергоэффективность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и развитие энергетики»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5.Муниципальная программа Маркинского сельского поселения «Формирование современной комфортной среды»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Times New Roman"/>
                        </a:rPr>
                        <a:t>250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Times New Roman"/>
                        </a:rPr>
                        <a:t>200,0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6.Муниципальная программа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Маркинского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сельского поселения «Охрана окружающей среды и рациональное природопользование»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7.Муниципальная программа Маркинского сельского поселения «Развитие культуры»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6495,7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4415,1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4049,8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04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8.Муниципальная программа Маркинского сельского поселения «Развитие физической культуры и спорта»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</a:p>
                  </a:txBody>
                  <a:tcPr marL="68580" marR="68580" marT="0" marB="0"/>
                </a:tc>
              </a:tr>
              <a:tr h="59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9.Муниципальная программа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Маркинского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сельского поселения «Создание условий для развития малого и среднего предпринимательства»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59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7900,6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4874,1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4364,9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«ЖИЛИЩНО-КОММУНАЛЬНОЕ ХОЗЯЙСТВО»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Расходы по разделу будут направлены на </a:t>
            </a:r>
            <a:r>
              <a:rPr lang="ru-RU" sz="2400" dirty="0" smtClean="0">
                <a:latin typeface="Monotype Corsiva" pitchFamily="66" charset="0"/>
                <a:cs typeface="+mn-cs"/>
              </a:rPr>
              <a:t>подпрограммы</a:t>
            </a:r>
            <a:r>
              <a:rPr lang="ru-RU" sz="2400" dirty="0">
                <a:latin typeface="Monotype Corsiva" pitchFamily="66" charset="0"/>
                <a:cs typeface="+mn-cs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57" y="2070165"/>
            <a:ext cx="8286808" cy="224676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1 создание условий</a:t>
            </a:r>
          </a:p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для обеспечения качественными коммунальными услугами населения</a:t>
            </a:r>
          </a:p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870" y="4214818"/>
            <a:ext cx="2146743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</a:rPr>
              <a:t>2023 </a:t>
            </a:r>
            <a:r>
              <a:rPr lang="ru-RU" sz="2800" b="1" dirty="0">
                <a:latin typeface="Monotype Corsiva" pitchFamily="66" charset="0"/>
              </a:rPr>
              <a:t>год</a:t>
            </a:r>
          </a:p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</a:rPr>
              <a:t>740,9 </a:t>
            </a:r>
            <a:r>
              <a:rPr lang="ru-RU" sz="2800" b="1" dirty="0" err="1">
                <a:latin typeface="Monotype Corsiva" pitchFamily="66" charset="0"/>
              </a:rPr>
              <a:t>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3119" y="4214818"/>
            <a:ext cx="2146743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</a:rPr>
              <a:t>2024 </a:t>
            </a:r>
            <a:r>
              <a:rPr lang="ru-RU" sz="2800" b="1" dirty="0">
                <a:latin typeface="Monotype Corsiva" pitchFamily="66" charset="0"/>
              </a:rPr>
              <a:t>год </a:t>
            </a:r>
          </a:p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</a:rPr>
              <a:t>100,0 </a:t>
            </a:r>
            <a:r>
              <a:rPr lang="ru-RU" sz="2800" b="1" dirty="0" err="1">
                <a:latin typeface="Monotype Corsiva" pitchFamily="66" charset="0"/>
              </a:rPr>
              <a:t>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7455" y="4143380"/>
            <a:ext cx="2146743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</a:rPr>
              <a:t>2025 </a:t>
            </a:r>
            <a:r>
              <a:rPr lang="ru-RU" sz="2800" b="1" dirty="0">
                <a:latin typeface="Monotype Corsiva" pitchFamily="66" charset="0"/>
              </a:rPr>
              <a:t>год</a:t>
            </a:r>
          </a:p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</a:rPr>
              <a:t>200,0 </a:t>
            </a:r>
            <a:r>
              <a:rPr lang="ru-RU" sz="2800" b="1" dirty="0" err="1">
                <a:latin typeface="Monotype Corsiva" pitchFamily="66" charset="0"/>
              </a:rPr>
              <a:t>тыс.руб</a:t>
            </a:r>
            <a:r>
              <a:rPr lang="ru-RU" sz="2800" b="1" dirty="0">
                <a:latin typeface="Monotype Corsiva" pitchFamily="66" charset="0"/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3929063"/>
            <a:ext cx="6143625" cy="15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50194" y="41473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2557" y="4107656"/>
            <a:ext cx="355600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5025" y="4143375"/>
            <a:ext cx="42703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5429" y="193655"/>
            <a:ext cx="6500859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2 Благоустройство населенных пунктов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071546"/>
            <a:ext cx="37048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Содержание мест захоронения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95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  <a:cs typeface="+mn-cs"/>
              </a:rPr>
              <a:t>2023 </a:t>
            </a:r>
            <a:r>
              <a:rPr lang="ru-RU" sz="2400" b="1" dirty="0">
                <a:latin typeface="Monotype Corsiva" pitchFamily="66" charset="0"/>
                <a:cs typeface="+mn-cs"/>
              </a:rPr>
              <a:t>год  </a:t>
            </a:r>
          </a:p>
          <a:p>
            <a:pPr algn="ctr"/>
            <a:r>
              <a:rPr lang="ru-RU" sz="2400" b="1" dirty="0">
                <a:latin typeface="Monotype Corsiva" pitchFamily="66" charset="0"/>
                <a:cs typeface="+mn-cs"/>
              </a:rPr>
              <a:t>5</a:t>
            </a:r>
            <a:r>
              <a:rPr lang="ru-RU" sz="2400" b="1" dirty="0" smtClean="0">
                <a:latin typeface="Monotype Corsiva" pitchFamily="66" charset="0"/>
                <a:cs typeface="+mn-cs"/>
              </a:rPr>
              <a:t>0,0 </a:t>
            </a:r>
            <a:r>
              <a:rPr lang="ru-RU" sz="24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5322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Monotype Corsiva" pitchFamily="66" charset="0"/>
                <a:cs typeface="+mn-cs"/>
              </a:rPr>
              <a:t>2024 </a:t>
            </a:r>
            <a:r>
              <a:rPr lang="ru-RU" sz="2400" b="1" dirty="0">
                <a:latin typeface="Monotype Corsiva" pitchFamily="66" charset="0"/>
                <a:cs typeface="+mn-cs"/>
              </a:rPr>
              <a:t>год</a:t>
            </a: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20,0 </a:t>
            </a:r>
            <a:r>
              <a:rPr lang="ru-RU" sz="24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5554" y="2000240"/>
            <a:ext cx="166103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Monotype Corsiva" pitchFamily="66" charset="0"/>
                <a:cs typeface="+mn-cs"/>
              </a:rPr>
              <a:t>2025год</a:t>
            </a:r>
            <a:endParaRPr lang="ru-RU" sz="2400" b="1" dirty="0">
              <a:latin typeface="Monotype Corsiva" pitchFamily="66" charset="0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latin typeface="Monotype Corsiva" pitchFamily="66" charset="0"/>
                <a:cs typeface="+mn-cs"/>
              </a:rPr>
              <a:t>6,1, </a:t>
            </a:r>
            <a:r>
              <a:rPr lang="ru-RU" sz="24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25" y="1571625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106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9" y="17851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31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Повышение эффективности работ по благоустройству территории поселения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25" y="3714750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31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9" y="3928269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106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319" y="4085068"/>
            <a:ext cx="2144110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+mn-cs"/>
              </a:rPr>
              <a:t>2023 </a:t>
            </a:r>
            <a:r>
              <a:rPr lang="ru-RU" sz="2800" b="1" dirty="0">
                <a:latin typeface="Monotype Corsiva" pitchFamily="66" charset="0"/>
                <a:cs typeface="+mn-cs"/>
              </a:rPr>
              <a:t>год 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  <a:cs typeface="+mn-cs"/>
              </a:rPr>
              <a:t>100,0  </a:t>
            </a:r>
            <a:r>
              <a:rPr lang="ru-RU" sz="28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4627"/>
            <a:ext cx="2071702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  <a:cs typeface="+mn-cs"/>
              </a:rPr>
              <a:t>2025 </a:t>
            </a:r>
            <a:r>
              <a:rPr lang="ru-RU" sz="2800" b="1" dirty="0">
                <a:latin typeface="Monotype Corsiva" pitchFamily="66" charset="0"/>
                <a:cs typeface="+mn-cs"/>
              </a:rPr>
              <a:t>год  </a:t>
            </a:r>
          </a:p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  <a:cs typeface="+mn-cs"/>
              </a:rPr>
              <a:t>60,0 </a:t>
            </a:r>
            <a:r>
              <a:rPr lang="ru-RU" sz="28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4380" y="4081466"/>
            <a:ext cx="2500330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  <a:cs typeface="+mn-cs"/>
              </a:rPr>
              <a:t>2024 </a:t>
            </a:r>
            <a:r>
              <a:rPr lang="ru-RU" sz="2800" b="1" dirty="0">
                <a:latin typeface="Monotype Corsiva" pitchFamily="66" charset="0"/>
                <a:cs typeface="+mn-cs"/>
              </a:rPr>
              <a:t>год  </a:t>
            </a:r>
          </a:p>
          <a:p>
            <a:pPr algn="ctr">
              <a:defRPr/>
            </a:pPr>
            <a:r>
              <a:rPr lang="ru-RU" sz="2800" b="1" dirty="0" smtClean="0">
                <a:latin typeface="Monotype Corsiva" pitchFamily="66" charset="0"/>
                <a:cs typeface="+mn-cs"/>
              </a:rPr>
              <a:t>50,0 </a:t>
            </a:r>
            <a:r>
              <a:rPr lang="ru-RU" sz="2800" b="1" dirty="0" err="1">
                <a:latin typeface="Monotype Corsiva" pitchFamily="66" charset="0"/>
                <a:cs typeface="+mn-cs"/>
              </a:rPr>
              <a:t>тыс.руб</a:t>
            </a:r>
            <a:r>
              <a:rPr lang="ru-RU" sz="2400" b="1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769"/>
            <a:ext cx="8501122" cy="507831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indent="450850" algn="ctr">
              <a:tabLst>
                <a:tab pos="3186113" algn="ctr"/>
                <a:tab pos="5391150" algn="l"/>
              </a:tabLst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600" b="1" dirty="0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«ОХРАНА ОКРУЖАЮЩЕЙ СРЕДЫ»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20,0 тыс. рублей на 2023 год, на 2024 и  на 2025 годы в сумме 10,0 тыс. рублей ежегодно.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Расходы по разделу будут направлены на выполнение мероприятий в рамках непрограммных расходов бюджета поселения на ликвидацию несанкционированных свалок на территории </a:t>
            </a:r>
            <a:r>
              <a:rPr lang="ru-RU" sz="2800" b="1" dirty="0" err="1">
                <a:latin typeface="Monotype Corsiva" pitchFamily="66" charset="0"/>
                <a:cs typeface="Times New Roman" pitchFamily="18" charset="0"/>
              </a:rPr>
              <a:t>Маркинского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 сельского поселения, а также на повышение эксплуатационной надежности ГТС.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61" y="5494324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4239" y="6992"/>
            <a:ext cx="2000263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41" y="3162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" y="6350"/>
            <a:ext cx="9144000" cy="624786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sz="24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2023 году в сумме 6495,7 тыс. рублей, в 2024 году в сумме 4415,1 тыс. рублей и в 2025 году в сумме 4049,8 тыс. рублей.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         Расходы по разделу будут направлены на: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     финансовое обеспечение выполнения муниципального задания бюджетными учреждениями культуры </a:t>
            </a:r>
            <a:r>
              <a:rPr lang="ru-RU" sz="1600" b="1" dirty="0" err="1">
                <a:latin typeface="Monotype Corsiva" pitchFamily="66" charset="0"/>
              </a:rPr>
              <a:t>Маркинского</a:t>
            </a:r>
            <a:r>
              <a:rPr lang="ru-RU" sz="1600" b="1" dirty="0">
                <a:latin typeface="Monotype Corsiva" pitchFamily="66" charset="0"/>
              </a:rPr>
              <a:t> сельского поселения в 2023 году в сумме 6475,7 тыс. рублей, в 2024 году в сумме 4415,1 тыс. рублей и в 2025 году в сумме 4049,8 тыс. рублей, что позволит создать условия для обеспечения населения </a:t>
            </a:r>
            <a:r>
              <a:rPr lang="ru-RU" sz="1600" b="1" dirty="0" err="1">
                <a:latin typeface="Monotype Corsiva" pitchFamily="66" charset="0"/>
              </a:rPr>
              <a:t>Маркинского</a:t>
            </a:r>
            <a:r>
              <a:rPr lang="ru-RU" sz="1600" b="1" dirty="0">
                <a:latin typeface="Monotype Corsiva" pitchFamily="66" charset="0"/>
              </a:rPr>
              <a:t> поселения услугами учреждения культуры;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     расходы на иные цели в 2023 году в сумме 20,0 </a:t>
            </a:r>
            <a:r>
              <a:rPr lang="ru-RU" sz="1600" b="1" dirty="0" err="1">
                <a:latin typeface="Monotype Corsiva" pitchFamily="66" charset="0"/>
              </a:rPr>
              <a:t>тыс.рублей</a:t>
            </a:r>
            <a:r>
              <a:rPr lang="ru-RU" sz="1600" b="1" dirty="0">
                <a:latin typeface="Monotype Corsiva" pitchFamily="66" charset="0"/>
              </a:rPr>
              <a:t>.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     мероприятия, связанные с профилактикой и устранением последствий </a:t>
            </a:r>
            <a:r>
              <a:rPr lang="ru-RU" sz="1600" b="1" dirty="0" err="1">
                <a:latin typeface="Monotype Corsiva" pitchFamily="66" charset="0"/>
              </a:rPr>
              <a:t>коронавирусной</a:t>
            </a:r>
            <a:r>
              <a:rPr lang="ru-RU" sz="1600" b="1" dirty="0">
                <a:latin typeface="Monotype Corsiva" pitchFamily="66" charset="0"/>
              </a:rPr>
              <a:t> инфекции в 2022 году- 20,0 тыс. рублей.</a:t>
            </a: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b="1" dirty="0">
              <a:latin typeface="Monotype Corsiva" pitchFamily="66" charset="0"/>
            </a:endParaRPr>
          </a:p>
          <a:p>
            <a:pPr algn="ctr"/>
            <a:endParaRPr lang="ru-RU" sz="1600" dirty="0">
              <a:latin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29">
            <a:off x="6355180" y="31424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6995" y="6350"/>
            <a:ext cx="8501122" cy="421653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Monotype Corsiva" pitchFamily="66" charset="0"/>
              </a:rPr>
              <a:t>РАЗДЕЛ</a:t>
            </a:r>
          </a:p>
          <a:p>
            <a:pPr algn="ctr">
              <a:defRPr/>
            </a:pPr>
            <a:r>
              <a:rPr lang="ru-RU" sz="3600" b="1" dirty="0">
                <a:latin typeface="Monotype Corsiva" pitchFamily="66" charset="0"/>
              </a:rPr>
              <a:t>«ОБРАЗОВАНИЕ»</a:t>
            </a:r>
          </a:p>
          <a:p>
            <a:pPr algn="ctr">
              <a:defRPr/>
            </a:pPr>
            <a:endParaRPr lang="ru-RU" sz="3600" b="1" dirty="0">
              <a:latin typeface="Monotype Corsiva" pitchFamily="66" charset="0"/>
            </a:endParaRPr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В проекте бюджета сельского поселения по разделу «Образование» предусмотрены бюджетные ассигнования в 2023 -2025 годах по 50,0 тыс. рублей ежегодно.</a:t>
            </a:r>
          </a:p>
          <a:p>
            <a:pPr algn="ctr">
              <a:defRPr/>
            </a:pPr>
            <a:r>
              <a:rPr lang="ru-RU" sz="2000" b="1" dirty="0">
                <a:latin typeface="Monotype Corsiva" pitchFamily="66" charset="0"/>
              </a:rPr>
              <a:t>Основным направлением расходов остаются мероприятия  направленные на  повышение квалификации работников  Администрации </a:t>
            </a:r>
            <a:r>
              <a:rPr lang="ru-RU" sz="2000" b="1" dirty="0" err="1">
                <a:latin typeface="Monotype Corsiva" pitchFamily="66" charset="0"/>
              </a:rPr>
              <a:t>Маркинского</a:t>
            </a:r>
            <a:r>
              <a:rPr lang="ru-RU" sz="2000" b="1" dirty="0">
                <a:latin typeface="Monotype Corsiva" pitchFamily="66" charset="0"/>
              </a:rPr>
              <a:t> сельского поселения.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3"/>
            <a:ext cx="8143932" cy="603242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>
              <a:defRPr/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В проекте бюджета поселения по разделу «Социальная политика» предусмотрены бюджетные ассигнования на 2023 год - 140,0 тыс. рублей, на 2024 год – 150,0 тыс. рублей, на 2025 год – 160,0 </a:t>
            </a:r>
            <a:r>
              <a:rPr lang="ru-RU" sz="2800" b="1" dirty="0" err="1">
                <a:latin typeface="Monotype Corsiva" pitchFamily="66" charset="0"/>
                <a:cs typeface="Times New Roman" pitchFamily="18" charset="0"/>
              </a:rPr>
              <a:t>тыс.рублей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indent="450850" algn="ctr" eaLnBrk="0" hangingPunct="0">
              <a:defRPr/>
            </a:pP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Расходы по разделу будут направлены на выплаты ежемесячной доплаты к пенсии отдельным категориям граждан.</a:t>
            </a:r>
          </a:p>
          <a:p>
            <a:pPr indent="450850"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Monotype Corsiva" pitchFamily="66" charset="0"/>
              </a:rPr>
              <a:t>Раздел «</a:t>
            </a:r>
            <a:r>
              <a:rPr lang="ru-RU" sz="4000" b="1" dirty="0" err="1">
                <a:latin typeface="Monotype Corsiva" pitchFamily="66" charset="0"/>
              </a:rPr>
              <a:t>Энергоэфективность</a:t>
            </a:r>
            <a:r>
              <a:rPr lang="ru-RU" sz="4000" b="1" dirty="0">
                <a:latin typeface="Monotype Corsiva" pitchFamily="66" charset="0"/>
              </a:rPr>
              <a:t> и развитие энергетики» </a:t>
            </a:r>
            <a:endParaRPr lang="ru-RU" sz="2800" b="1" dirty="0">
              <a:latin typeface="Monotype Corsiva" pitchFamily="66" charset="0"/>
            </a:endParaRPr>
          </a:p>
          <a:p>
            <a:pPr algn="ctr"/>
            <a:r>
              <a:rPr lang="ru-RU" sz="2000" b="1" dirty="0">
                <a:latin typeface="Monotype Corsiva" pitchFamily="66" charset="0"/>
              </a:rPr>
              <a:t>Объем финансирование на муниципальную программу в бюджете </a:t>
            </a:r>
            <a:r>
              <a:rPr lang="ru-RU" sz="2000" b="1" dirty="0" err="1">
                <a:latin typeface="Monotype Corsiva" pitchFamily="66" charset="0"/>
              </a:rPr>
              <a:t>Маркинского</a:t>
            </a:r>
            <a:r>
              <a:rPr lang="ru-RU" sz="2000" b="1" dirty="0">
                <a:latin typeface="Monotype Corsiva" pitchFamily="66" charset="0"/>
              </a:rPr>
              <a:t> сельского поселения запланировано в сумме </a:t>
            </a:r>
            <a:r>
              <a:rPr lang="ru-RU" sz="2000" b="1" dirty="0" smtClean="0">
                <a:latin typeface="Monotype Corsiva" pitchFamily="66" charset="0"/>
              </a:rPr>
              <a:t>10,0 </a:t>
            </a:r>
            <a:r>
              <a:rPr lang="ru-RU" sz="2000" b="1" dirty="0">
                <a:latin typeface="Monotype Corsiva" pitchFamily="66" charset="0"/>
              </a:rPr>
              <a:t>тыс. рублей на </a:t>
            </a:r>
            <a:r>
              <a:rPr lang="ru-RU" sz="2000" b="1" dirty="0" smtClean="0">
                <a:latin typeface="Monotype Corsiva" pitchFamily="66" charset="0"/>
              </a:rPr>
              <a:t>2023 </a:t>
            </a:r>
            <a:r>
              <a:rPr lang="ru-RU" sz="2000" b="1" dirty="0">
                <a:latin typeface="Monotype Corsiva" pitchFamily="66" charset="0"/>
              </a:rPr>
              <a:t>год и по 5 тыс. рублей на </a:t>
            </a:r>
            <a:r>
              <a:rPr lang="ru-RU" sz="2000" b="1" dirty="0" smtClean="0">
                <a:latin typeface="Monotype Corsiva" pitchFamily="66" charset="0"/>
              </a:rPr>
              <a:t>2024-2025 </a:t>
            </a:r>
            <a:r>
              <a:rPr lang="ru-RU" sz="2000" b="1" dirty="0">
                <a:latin typeface="Monotype Corsiva" pitchFamily="66" charset="0"/>
              </a:rPr>
              <a:t>годы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000" b="1" dirty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000" b="1" dirty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000" b="1" dirty="0">
                <a:latin typeface="Monotype Corsiva" pitchFamily="66" charset="0"/>
              </a:rPr>
              <a:t>- повышение эффективности системы электроснабжения.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3644900"/>
            <a:ext cx="7777163" cy="2286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Основных мероприятий муниципальных программ Маркинского сельского поселения на достижение целей и задач социально экономического развития сельского поселения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348038" y="260350"/>
            <a:ext cx="494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Проект подготовлен</a:t>
            </a:r>
            <a:r>
              <a:rPr lang="ru-RU" sz="2400" b="1"/>
              <a:t> на основе</a:t>
            </a:r>
            <a:r>
              <a:rPr lang="ru-RU" sz="2400" b="1">
                <a:latin typeface="Monotype Corsiva" pitchFamily="66" charset="0"/>
              </a:rPr>
              <a:t>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92150"/>
            <a:ext cx="4643438" cy="2714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основных направлений Бюджетной и налоговой политики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Маркинского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2023 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–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2025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годов. (утв. Постановлением Администрации МСП от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14.11.2022г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 №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94)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4300" y="765175"/>
            <a:ext cx="5219700" cy="3001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Решения Собрания депутатов Маркинского сельского поселения от 14.11.2016г. № 08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«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 утверждении положения о бюджетном процессе в Маркинском сельском поселении Цимлянского района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39750" y="5661025"/>
            <a:ext cx="821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569386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sz="2400" b="1" dirty="0">
                <a:latin typeface="Monotype Corsiva" pitchFamily="66" charset="0"/>
              </a:rPr>
              <a:t>В проекте бюджета поселения по разделу «Физическая культура и спорт» расходы в 2023 году предусмотрены 50,0 тыс. рублей, на 2024-2025 годы предусмотрено  по 10,0 тыс. рублей  ежегодно.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Расходы по разделу будут направлены на исполнение календарного плана официальных физкультурных мероприятий и спортивных мероприятий  поселения, а также на приобретение спортивного инвентаря и оборудования.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4" y="9159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03" y="844142"/>
            <a:ext cx="3000395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43253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r>
              <a:rPr lang="ru-RU" b="1" dirty="0">
                <a:latin typeface="Monotype Corsiva" pitchFamily="66" charset="0"/>
              </a:rPr>
              <a:t>В бюджете сельского поселения по разделу «Общегосударственные вопросы» в </a:t>
            </a:r>
            <a:r>
              <a:rPr lang="ru-RU" b="1" dirty="0" smtClean="0">
                <a:latin typeface="Monotype Corsiva" pitchFamily="66" charset="0"/>
              </a:rPr>
              <a:t>2023 </a:t>
            </a:r>
            <a:r>
              <a:rPr lang="ru-RU" b="1" dirty="0">
                <a:latin typeface="Monotype Corsiva" pitchFamily="66" charset="0"/>
              </a:rPr>
              <a:t>году предусмотрены бюджетные ассигнования в сумме </a:t>
            </a:r>
            <a:r>
              <a:rPr lang="ru-RU" b="1" dirty="0" smtClean="0">
                <a:latin typeface="Monotype Corsiva" pitchFamily="66" charset="0"/>
              </a:rPr>
              <a:t>7699,5 </a:t>
            </a:r>
            <a:r>
              <a:rPr lang="ru-RU" b="1" dirty="0" smtClean="0">
                <a:latin typeface="Monotype Corsiva" pitchFamily="66" charset="0"/>
              </a:rPr>
              <a:t>тыс</a:t>
            </a:r>
            <a:r>
              <a:rPr lang="ru-RU" b="1" dirty="0">
                <a:latin typeface="Monotype Corsiva" pitchFamily="66" charset="0"/>
              </a:rPr>
              <a:t>. рублей, в </a:t>
            </a:r>
            <a:r>
              <a:rPr lang="ru-RU" b="1" dirty="0" smtClean="0">
                <a:latin typeface="Monotype Corsiva" pitchFamily="66" charset="0"/>
              </a:rPr>
              <a:t>2024 </a:t>
            </a:r>
            <a:r>
              <a:rPr lang="ru-RU" b="1" dirty="0">
                <a:latin typeface="Monotype Corsiva" pitchFamily="66" charset="0"/>
              </a:rPr>
              <a:t>году – </a:t>
            </a:r>
            <a:r>
              <a:rPr lang="ru-RU" b="1" dirty="0" smtClean="0">
                <a:latin typeface="Monotype Corsiva" pitchFamily="66" charset="0"/>
              </a:rPr>
              <a:t>7086,7 </a:t>
            </a:r>
            <a:r>
              <a:rPr lang="ru-RU" b="1" dirty="0" smtClean="0">
                <a:latin typeface="Monotype Corsiva" pitchFamily="66" charset="0"/>
              </a:rPr>
              <a:t>тыс</a:t>
            </a:r>
            <a:r>
              <a:rPr lang="ru-RU" b="1" dirty="0">
                <a:latin typeface="Monotype Corsiva" pitchFamily="66" charset="0"/>
              </a:rPr>
              <a:t>. рублей и в </a:t>
            </a:r>
            <a:r>
              <a:rPr lang="ru-RU" b="1" dirty="0" smtClean="0">
                <a:latin typeface="Monotype Corsiva" pitchFamily="66" charset="0"/>
              </a:rPr>
              <a:t>2025 </a:t>
            </a:r>
            <a:r>
              <a:rPr lang="ru-RU" b="1" dirty="0">
                <a:latin typeface="Monotype Corsiva" pitchFamily="66" charset="0"/>
              </a:rPr>
              <a:t>году – </a:t>
            </a:r>
            <a:r>
              <a:rPr lang="ru-RU" b="1" dirty="0" smtClean="0">
                <a:latin typeface="Monotype Corsiva" pitchFamily="66" charset="0"/>
              </a:rPr>
              <a:t>7927,4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тыс. рублей.</a:t>
            </a:r>
          </a:p>
          <a:p>
            <a:r>
              <a:rPr lang="ru-RU" b="1" dirty="0">
                <a:latin typeface="Monotype Corsiva" pitchFamily="66" charset="0"/>
              </a:rPr>
              <a:t>Формирование объемов бюджетных ассигнований обусловлено общими подходами к формированию проекта бюджета.</a:t>
            </a:r>
          </a:p>
          <a:p>
            <a:r>
              <a:rPr lang="ru-RU" b="1" dirty="0">
                <a:latin typeface="Monotype Corsiva" pitchFamily="66" charset="0"/>
              </a:rPr>
              <a:t>Данные средства будут направлены, в том числе на:</a:t>
            </a:r>
          </a:p>
          <a:p>
            <a:r>
              <a:rPr lang="ru-RU" b="1" dirty="0">
                <a:latin typeface="Monotype Corsiva" pitchFamily="66" charset="0"/>
              </a:rPr>
              <a:t>финансовое обеспечение деятельности органов власти </a:t>
            </a:r>
            <a:r>
              <a:rPr lang="ru-RU" b="1" dirty="0" err="1">
                <a:latin typeface="Monotype Corsiva" pitchFamily="66" charset="0"/>
              </a:rPr>
              <a:t>Маркинского</a:t>
            </a:r>
            <a:r>
              <a:rPr lang="ru-RU" b="1" dirty="0">
                <a:latin typeface="Monotype Corsiva" pitchFamily="66" charset="0"/>
              </a:rPr>
              <a:t> сельского поселения: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2023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7281,1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тыс. 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2024 </a:t>
            </a:r>
            <a:r>
              <a:rPr lang="ru-RU" b="1" dirty="0">
                <a:latin typeface="Monotype Corsiva" pitchFamily="66" charset="0"/>
              </a:rPr>
              <a:t>году в сумме  </a:t>
            </a:r>
            <a:r>
              <a:rPr lang="ru-RU" b="1" dirty="0" smtClean="0">
                <a:latin typeface="Monotype Corsiva" pitchFamily="66" charset="0"/>
              </a:rPr>
              <a:t>6651,1 </a:t>
            </a:r>
            <a:r>
              <a:rPr lang="ru-RU" b="1" dirty="0" smtClean="0">
                <a:latin typeface="Monotype Corsiva" pitchFamily="66" charset="0"/>
              </a:rPr>
              <a:t>тыс</a:t>
            </a:r>
            <a:r>
              <a:rPr lang="ru-RU" b="1" dirty="0">
                <a:latin typeface="Monotype Corsiva" pitchFamily="66" charset="0"/>
              </a:rPr>
              <a:t>. 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2025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7151,1 </a:t>
            </a:r>
            <a:r>
              <a:rPr lang="ru-RU" b="1" dirty="0" smtClean="0">
                <a:latin typeface="Monotype Corsiva" pitchFamily="66" charset="0"/>
              </a:rPr>
              <a:t>тыс</a:t>
            </a:r>
            <a:r>
              <a:rPr lang="ru-RU" b="1" dirty="0">
                <a:latin typeface="Monotype Corsiva" pitchFamily="66" charset="0"/>
              </a:rPr>
              <a:t>. рублей. </a:t>
            </a:r>
          </a:p>
          <a:p>
            <a:r>
              <a:rPr lang="ru-RU" b="1" dirty="0">
                <a:latin typeface="Monotype Corsiva" pitchFamily="66" charset="0"/>
              </a:rPr>
              <a:t>оформление муниципального имущества:</a:t>
            </a:r>
          </a:p>
          <a:p>
            <a:r>
              <a:rPr lang="ru-RU" b="1" dirty="0">
                <a:latin typeface="Monotype Corsiva" pitchFamily="66" charset="0"/>
              </a:rPr>
              <a:t>в </a:t>
            </a:r>
            <a:r>
              <a:rPr lang="ru-RU" b="1" dirty="0" smtClean="0">
                <a:latin typeface="Monotype Corsiva" pitchFamily="66" charset="0"/>
              </a:rPr>
              <a:t>2023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200,0 </a:t>
            </a:r>
            <a:r>
              <a:rPr lang="ru-RU" b="1" dirty="0">
                <a:latin typeface="Monotype Corsiva" pitchFamily="66" charset="0"/>
              </a:rPr>
              <a:t>тыс. 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2024 </a:t>
            </a:r>
            <a:r>
              <a:rPr lang="ru-RU" b="1" dirty="0">
                <a:latin typeface="Monotype Corsiva" pitchFamily="66" charset="0"/>
              </a:rPr>
              <a:t>году в сумме 50,0 тыс. 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2025 </a:t>
            </a:r>
            <a:r>
              <a:rPr lang="ru-RU" b="1" dirty="0">
                <a:latin typeface="Monotype Corsiva" pitchFamily="66" charset="0"/>
              </a:rPr>
              <a:t>году в сумме 50,0 тыс. рублей</a:t>
            </a:r>
          </a:p>
          <a:p>
            <a:r>
              <a:rPr lang="ru-RU" b="1" dirty="0">
                <a:latin typeface="Monotype Corsiva" pitchFamily="66" charset="0"/>
              </a:rPr>
              <a:t>публикация информации в СМИ: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2023 </a:t>
            </a:r>
            <a:r>
              <a:rPr lang="ru-RU" b="1" dirty="0">
                <a:latin typeface="Monotype Corsiva" pitchFamily="66" charset="0"/>
              </a:rPr>
              <a:t>году в сумме 40,0 тыс. 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2024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40,0 </a:t>
            </a:r>
            <a:r>
              <a:rPr lang="ru-RU" b="1" dirty="0">
                <a:latin typeface="Monotype Corsiva" pitchFamily="66" charset="0"/>
              </a:rPr>
              <a:t>тыс. рублей; </a:t>
            </a:r>
          </a:p>
          <a:p>
            <a:r>
              <a:rPr lang="ru-RU" b="1" dirty="0">
                <a:latin typeface="Monotype Corsiva" pitchFamily="66" charset="0"/>
              </a:rPr>
              <a:t> в </a:t>
            </a:r>
            <a:r>
              <a:rPr lang="ru-RU" b="1" dirty="0" smtClean="0">
                <a:latin typeface="Monotype Corsiva" pitchFamily="66" charset="0"/>
              </a:rPr>
              <a:t>2025 </a:t>
            </a:r>
            <a:r>
              <a:rPr lang="ru-RU" b="1" dirty="0">
                <a:latin typeface="Monotype Corsiva" pitchFamily="66" charset="0"/>
              </a:rPr>
              <a:t>году в сумме </a:t>
            </a:r>
            <a:r>
              <a:rPr lang="ru-RU" b="1" dirty="0" smtClean="0">
                <a:latin typeface="Monotype Corsiva" pitchFamily="66" charset="0"/>
              </a:rPr>
              <a:t>40,0 </a:t>
            </a:r>
            <a:r>
              <a:rPr lang="ru-RU" b="1" dirty="0">
                <a:latin typeface="Monotype Corsiva" pitchFamily="66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283154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 dirty="0">
              <a:latin typeface="Monotype Corsiva" pitchFamily="66" charset="0"/>
            </a:endParaRPr>
          </a:p>
          <a:p>
            <a:pPr algn="ctr"/>
            <a:r>
              <a:rPr lang="ru-RU" b="1" dirty="0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</a:t>
            </a:r>
            <a:endParaRPr lang="ru-RU" b="1" dirty="0"/>
          </a:p>
          <a:p>
            <a:pPr algn="ctr"/>
            <a:r>
              <a:rPr lang="ru-RU" b="1" dirty="0">
                <a:latin typeface="Monotype Corsiva" pitchFamily="66" charset="0"/>
              </a:rPr>
              <a:t>Предусмотрены расходы по 1 тыс. рублей ежегодно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58997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41" y="4637096"/>
            <a:ext cx="271464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8587" y="4587883"/>
            <a:ext cx="2411615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6206"/>
            <a:ext cx="8715436" cy="403187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7200" algn="ctr">
              <a:defRPr/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Источники финансирования </a:t>
            </a:r>
          </a:p>
          <a:p>
            <a:pPr indent="457200" algn="ctr">
              <a:defRPr/>
            </a:pP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дефицита бюджета</a:t>
            </a:r>
            <a:endParaRPr lang="ru-RU" sz="3600" b="1" dirty="0">
              <a:latin typeface="Monotype Corsiva" pitchFamily="66" charset="0"/>
            </a:endParaRPr>
          </a:p>
          <a:p>
            <a:pPr indent="457200" algn="ctr" eaLnBrk="0" hangingPunct="0">
              <a:defRPr/>
            </a:pPr>
            <a:r>
              <a:rPr lang="ru-RU" sz="3600" b="1" dirty="0" err="1">
                <a:latin typeface="Monotype Corsiva" pitchFamily="66" charset="0"/>
                <a:cs typeface="Times New Roman" pitchFamily="18" charset="0"/>
              </a:rPr>
              <a:t>Маркинского</a:t>
            </a:r>
            <a:r>
              <a:rPr lang="ru-RU" sz="3600" b="1" dirty="0"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</a:p>
          <a:p>
            <a:pPr indent="457200" algn="ctr" eaLnBrk="0" hangingPunct="0">
              <a:defRPr/>
            </a:pPr>
            <a:endParaRPr lang="ru-RU" sz="3600" b="1" dirty="0">
              <a:latin typeface="Monotype Corsiva" pitchFamily="66" charset="0"/>
            </a:endParaRPr>
          </a:p>
          <a:p>
            <a:pPr indent="457200" algn="ctr" eaLnBrk="0" hangingPunct="0">
              <a:defRPr/>
            </a:pP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Общий объем источников финансирования дефицита бюджета сельского поселения </a:t>
            </a:r>
          </a:p>
          <a:p>
            <a:pPr indent="457200" algn="ctr" eaLnBrk="0" hangingPunct="0">
              <a:defRPr/>
            </a:pP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прогнозируется в </a:t>
            </a: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2023-2025 </a:t>
            </a:r>
            <a:r>
              <a:rPr lang="ru-RU" sz="2800" b="1" dirty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годах в сумме 0,0 рублей.</a:t>
            </a:r>
          </a:p>
          <a:p>
            <a:pPr indent="457200">
              <a:defRPr/>
            </a:pPr>
            <a:endParaRPr lang="ru-RU" sz="2800" b="1" dirty="0">
              <a:solidFill>
                <a:srgbClr val="0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066" y="3867152"/>
            <a:ext cx="2768893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3909" y="3937003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071938" y="1285875"/>
            <a:ext cx="3500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 dirty="0">
                <a:latin typeface="Monotype Corsiva" pitchFamily="66" charset="0"/>
              </a:rPr>
              <a:t>Спасибо </a:t>
            </a:r>
            <a:endParaRPr lang="ru-RU" sz="2800" b="1" dirty="0">
              <a:latin typeface="Monotype Corsiva" pitchFamily="66" charset="0"/>
            </a:endParaRPr>
          </a:p>
          <a:p>
            <a:pPr algn="ctr"/>
            <a:r>
              <a:rPr lang="ru-RU" sz="7200" b="1" dirty="0">
                <a:latin typeface="Monotype Corsiva" pitchFamily="66" charset="0"/>
              </a:rPr>
              <a:t>за </a:t>
            </a:r>
            <a:endParaRPr lang="ru-RU" sz="1600" b="1" dirty="0">
              <a:latin typeface="Monotype Corsiva" pitchFamily="66" charset="0"/>
            </a:endParaRPr>
          </a:p>
          <a:p>
            <a:pPr algn="ctr"/>
            <a:r>
              <a:rPr lang="ru-RU" sz="7200" b="1" dirty="0">
                <a:latin typeface="Monotype Corsiva" pitchFamily="66" charset="0"/>
              </a:rPr>
              <a:t>внимание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964844" y="4797425"/>
            <a:ext cx="64684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Проект решения </a:t>
            </a:r>
            <a:r>
              <a:rPr lang="ru-RU" sz="2000" b="1" dirty="0">
                <a:latin typeface="Monotype Corsiva" pitchFamily="66" charset="0"/>
              </a:rPr>
              <a:t>о бюджете разработано сектором экономики и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финансов Администрации </a:t>
            </a:r>
          </a:p>
          <a:p>
            <a:pPr algn="ctr"/>
            <a:r>
              <a:rPr lang="ru-RU" sz="2000" b="1" dirty="0" err="1">
                <a:latin typeface="Monotype Corsiva" pitchFamily="66" charset="0"/>
              </a:rPr>
              <a:t>Маркинского</a:t>
            </a:r>
            <a:r>
              <a:rPr lang="ru-RU" sz="2000" b="1" dirty="0">
                <a:latin typeface="Monotype Corsiva" pitchFamily="66" charset="0"/>
              </a:rPr>
              <a:t> сельского поселения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2022 </a:t>
            </a:r>
            <a:r>
              <a:rPr lang="ru-RU" sz="2000" b="1" dirty="0">
                <a:latin typeface="Monotype Corsiva" pitchFamily="66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21566" y="0"/>
            <a:ext cx="490070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Основные параметры </a:t>
            </a:r>
            <a:r>
              <a:rPr lang="ru-RU" sz="1600" b="1" dirty="0">
                <a:latin typeface="Monotype Corsiva" pitchFamily="66" charset="0"/>
              </a:rPr>
              <a:t>бюджета  </a:t>
            </a:r>
            <a:r>
              <a:rPr lang="ru-RU" sz="1600" b="1" dirty="0" err="1">
                <a:latin typeface="Monotype Corsiva" pitchFamily="66" charset="0"/>
              </a:rPr>
              <a:t>Маркинского</a:t>
            </a:r>
            <a:r>
              <a:rPr lang="ru-RU" sz="1600" b="1" dirty="0">
                <a:latin typeface="Monotype Corsiva" pitchFamily="66" charset="0"/>
              </a:rPr>
              <a:t> сельского 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поселения на </a:t>
            </a:r>
            <a:r>
              <a:rPr lang="ru-RU" sz="1600" b="1" dirty="0" smtClean="0">
                <a:latin typeface="Monotype Corsiva" pitchFamily="66" charset="0"/>
              </a:rPr>
              <a:t>2023 </a:t>
            </a:r>
            <a:r>
              <a:rPr lang="ru-RU" sz="1600" b="1" dirty="0">
                <a:latin typeface="Monotype Corsiva" pitchFamily="66" charset="0"/>
              </a:rPr>
              <a:t>год и плановый период  </a:t>
            </a:r>
            <a:r>
              <a:rPr lang="ru-RU" sz="1600" b="1" dirty="0" smtClean="0">
                <a:latin typeface="Monotype Corsiva" pitchFamily="66" charset="0"/>
              </a:rPr>
              <a:t>2024 </a:t>
            </a:r>
            <a:r>
              <a:rPr lang="ru-RU" sz="1600" b="1" dirty="0">
                <a:latin typeface="Monotype Corsiva" pitchFamily="66" charset="0"/>
              </a:rPr>
              <a:t>и </a:t>
            </a:r>
            <a:r>
              <a:rPr lang="ru-RU" sz="1600" b="1" dirty="0" smtClean="0">
                <a:latin typeface="Monotype Corsiva" pitchFamily="66" charset="0"/>
              </a:rPr>
              <a:t>2025 </a:t>
            </a:r>
            <a:r>
              <a:rPr lang="ru-RU" sz="1600" b="1" dirty="0">
                <a:latin typeface="Monotype Corsiva" pitchFamily="66" charset="0"/>
              </a:rPr>
              <a:t>годов  </a:t>
            </a:r>
          </a:p>
          <a:p>
            <a:pPr algn="ctr"/>
            <a:r>
              <a:rPr lang="ru-RU" sz="1600" b="1" dirty="0">
                <a:latin typeface="Monotype Corsiva" pitchFamily="66" charset="0"/>
              </a:rPr>
              <a:t>Предлагаются в соответствии с нижеприведенной таблицей </a:t>
            </a:r>
          </a:p>
        </p:txBody>
      </p:sp>
      <p:graphicFrame>
        <p:nvGraphicFramePr>
          <p:cNvPr id="1645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76900"/>
              </p:ext>
            </p:extLst>
          </p:nvPr>
        </p:nvGraphicFramePr>
        <p:xfrm>
          <a:off x="357188" y="1214438"/>
          <a:ext cx="8572500" cy="3749040"/>
        </p:xfrm>
        <a:graphic>
          <a:graphicData uri="http://schemas.openxmlformats.org/drawingml/2006/table">
            <a:tbl>
              <a:tblPr/>
              <a:tblGrid>
                <a:gridCol w="1393825"/>
                <a:gridCol w="1114425"/>
                <a:gridCol w="1046162"/>
                <a:gridCol w="906463"/>
                <a:gridCol w="1044575"/>
                <a:gridCol w="1046162"/>
                <a:gridCol w="949325"/>
                <a:gridCol w="1071563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Решение о бюджете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 утвержденный план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2024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15834,0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16086,9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101,6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12466,1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77,5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12546,3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100,6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15834,0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16086,9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101,6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12466,1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77,5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12546,3</a:t>
                      </a:r>
                      <a:endParaRPr lang="ru-RU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100,6</a:t>
                      </a:r>
                      <a:endParaRPr lang="ru-RU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442" name="TextBox 4"/>
          <p:cNvGrpSpPr>
            <a:grpSpLocks/>
          </p:cNvGrpSpPr>
          <p:nvPr/>
        </p:nvGrpSpPr>
        <p:grpSpPr bwMode="auto">
          <a:xfrm>
            <a:off x="107950" y="5157788"/>
            <a:ext cx="5473700" cy="1951037"/>
            <a:chOff x="223" y="3095"/>
            <a:chExt cx="3225" cy="1229"/>
          </a:xfrm>
        </p:grpSpPr>
        <p:pic>
          <p:nvPicPr>
            <p:cNvPr id="16447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" y="3095"/>
              <a:ext cx="3225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8" name="Text Box 59"/>
            <p:cNvSpPr txBox="1">
              <a:spLocks noChangeArrowheads="1"/>
            </p:cNvSpPr>
            <p:nvPr/>
          </p:nvSpPr>
          <p:spPr bwMode="auto">
            <a:xfrm>
              <a:off x="225" y="3099"/>
              <a:ext cx="321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Monotype Corsiva" pitchFamily="66" charset="0"/>
                </a:rPr>
                <a:t>Структура доходов в </a:t>
              </a:r>
              <a:r>
                <a:rPr lang="ru-RU" sz="1400" b="1" dirty="0" smtClean="0">
                  <a:latin typeface="Monotype Corsiva" pitchFamily="66" charset="0"/>
                </a:rPr>
                <a:t>2023 </a:t>
              </a:r>
              <a:r>
                <a:rPr lang="ru-RU" sz="1400" b="1" dirty="0">
                  <a:latin typeface="Monotype Corsiva" pitchFamily="66" charset="0"/>
                </a:rPr>
                <a:t>году останется прежней</a:t>
              </a:r>
            </a:p>
            <a:p>
              <a:r>
                <a:rPr lang="ru-RU" sz="1400" b="1" dirty="0">
                  <a:latin typeface="Monotype Corsiva" pitchFamily="66" charset="0"/>
                </a:rPr>
                <a:t>Наибольший удельный вес составит: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Налог на доходы физических лиц – 6%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Земельный налог с юридических лиц –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Земельный налог с физических лиц –</a:t>
              </a:r>
              <a:r>
                <a:rPr lang="ru-RU" sz="2000" b="1" dirty="0">
                  <a:latin typeface="Monotype Corsiva" pitchFamily="66" charset="0"/>
                </a:rPr>
                <a:t>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 dirty="0">
                  <a:latin typeface="Monotype Corsiva" pitchFamily="66" charset="0"/>
                </a:rPr>
                <a:t>Единый сельскохозяйственный налог – 40% </a:t>
              </a:r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9" y="548581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ДОХОДЫ БЮДЖЕТА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а также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НАЛОГОВЫЕ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714" y="2582856"/>
            <a:ext cx="314327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НЕНАЛОГОВЫЕ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БЕЗВОЗМЕЗДНЫЕ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ПОСТУПЛЕНИЯ</a:t>
            </a:r>
          </a:p>
        </p:txBody>
      </p:sp>
      <p:sp>
        <p:nvSpPr>
          <p:cNvPr id="17425" name="TextBox 7"/>
          <p:cNvSpPr txBox="1">
            <a:spLocks noChangeArrowheads="1"/>
          </p:cNvSpPr>
          <p:nvPr/>
        </p:nvSpPr>
        <p:spPr bwMode="auto">
          <a:xfrm>
            <a:off x="296863" y="3500438"/>
            <a:ext cx="32972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Единый  сельскохозяй-</a:t>
            </a:r>
          </a:p>
          <a:p>
            <a:pPr algn="ctr"/>
            <a:r>
              <a:rPr lang="ru-RU" b="1">
                <a:latin typeface="Monotype Corsiva" pitchFamily="66" charset="0"/>
              </a:rPr>
              <a:t>ственный налог</a:t>
            </a:r>
          </a:p>
          <a:p>
            <a:pPr algn="ctr"/>
            <a:r>
              <a:rPr lang="ru-RU" b="1">
                <a:latin typeface="Monotype Corsiva" pitchFamily="66" charset="0"/>
              </a:rPr>
              <a:t>-Государственная пошлина</a:t>
            </a:r>
          </a:p>
        </p:txBody>
      </p:sp>
      <p:sp>
        <p:nvSpPr>
          <p:cNvPr id="17426" name="TextBox 8"/>
          <p:cNvSpPr txBox="1">
            <a:spLocks noChangeArrowheads="1"/>
          </p:cNvSpPr>
          <p:nvPr/>
        </p:nvSpPr>
        <p:spPr bwMode="auto">
          <a:xfrm>
            <a:off x="3421063" y="3500438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b="1">
                <a:latin typeface="Monotype Corsiva" pitchFamily="66" charset="0"/>
              </a:rPr>
              <a:t> возмещение ущерба</a:t>
            </a:r>
          </a:p>
        </p:txBody>
      </p:sp>
      <p:sp>
        <p:nvSpPr>
          <p:cNvPr id="17427" name="TextBox 9"/>
          <p:cNvSpPr txBox="1">
            <a:spLocks noChangeArrowheads="1"/>
          </p:cNvSpPr>
          <p:nvPr/>
        </p:nvSpPr>
        <p:spPr bwMode="auto">
          <a:xfrm>
            <a:off x="6326188" y="3571875"/>
            <a:ext cx="253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b="1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b="1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b="1">
                <a:latin typeface="Monotype Corsiva" pitchFamily="66" charset="0"/>
              </a:rPr>
              <a:t>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44" y="195240"/>
            <a:ext cx="8643967" cy="513986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Monotype Corsiva" pitchFamily="66" charset="0"/>
              </a:rPr>
              <a:t>Налог на доходы физических лиц</a:t>
            </a:r>
          </a:p>
          <a:p>
            <a:pPr algn="just">
              <a:defRPr/>
            </a:pPr>
            <a:r>
              <a:rPr lang="ru-RU" b="1" dirty="0">
                <a:latin typeface="Monotype Corsiva" pitchFamily="66" charset="0"/>
              </a:rPr>
              <a:t>Объем поступлений по налогу на доходы физических лиц на 2023 -2025 годы прогнозируется в 2023 году в сумме 1387,0 тыс. рублей, в 2024 году в сумме 1391,0 тыс. рублей, в 2025 году в сумме 1614,0 тыс. </a:t>
            </a:r>
            <a:r>
              <a:rPr lang="ru-RU" b="1" dirty="0" smtClean="0">
                <a:latin typeface="Monotype Corsiva" pitchFamily="66" charset="0"/>
              </a:rPr>
              <a:t>рублей</a:t>
            </a:r>
          </a:p>
          <a:p>
            <a:pPr algn="just">
              <a:defRPr/>
            </a:pPr>
            <a:r>
              <a:rPr lang="ru-RU" b="1" dirty="0" smtClean="0">
                <a:latin typeface="Monotype Corsiva" pitchFamily="66" charset="0"/>
              </a:rPr>
              <a:t>В 2023-2025 </a:t>
            </a:r>
            <a:r>
              <a:rPr lang="ru-RU" b="1" dirty="0">
                <a:latin typeface="Monotype Corsiva" pitchFamily="66" charset="0"/>
              </a:rPr>
              <a:t>годах будет продолжена реализация мер по повышению оплаты труда.</a:t>
            </a:r>
          </a:p>
          <a:p>
            <a:pPr algn="just">
              <a:defRPr/>
            </a:pPr>
            <a:r>
              <a:rPr lang="ru-RU" b="1" dirty="0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</a:p>
          <a:p>
            <a:pPr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ОАО «ПСХ </a:t>
            </a:r>
            <a:r>
              <a:rPr lang="ru-RU" b="1" dirty="0" err="1">
                <a:latin typeface="Monotype Corsiva" pitchFamily="66" charset="0"/>
              </a:rPr>
              <a:t>Маркинское</a:t>
            </a:r>
            <a:r>
              <a:rPr lang="ru-RU" b="1" dirty="0">
                <a:latin typeface="Monotype Corsiva" pitchFamily="66" charset="0"/>
              </a:rPr>
              <a:t>» </a:t>
            </a:r>
          </a:p>
          <a:p>
            <a:pPr>
              <a:buFontTx/>
              <a:buChar char="-"/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 ОАО «</a:t>
            </a:r>
            <a:r>
              <a:rPr lang="ru-RU" b="1" dirty="0" err="1">
                <a:latin typeface="Monotype Corsiva" pitchFamily="66" charset="0"/>
              </a:rPr>
              <a:t>Цимлянскхлебопродукт</a:t>
            </a:r>
            <a:r>
              <a:rPr lang="ru-RU" b="1" dirty="0">
                <a:latin typeface="Monotype Corsiva" pitchFamily="66" charset="0"/>
              </a:rPr>
              <a:t>»</a:t>
            </a:r>
          </a:p>
          <a:p>
            <a:pPr>
              <a:buFontTx/>
              <a:buChar char="-"/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 СПК «Степной»</a:t>
            </a:r>
          </a:p>
          <a:p>
            <a:pPr>
              <a:buFontTx/>
              <a:buChar char="-"/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 Клубные, образовательные учреждения</a:t>
            </a:r>
          </a:p>
          <a:p>
            <a:pPr>
              <a:buFontTx/>
              <a:buChar char="-"/>
              <a:defRPr/>
            </a:pPr>
            <a:endParaRPr lang="ru-RU" b="1" dirty="0">
              <a:latin typeface="Monotype Corsiva" pitchFamily="66" charset="0"/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latin typeface="Monotype Corsiva" pitchFamily="66" charset="0"/>
              </a:rPr>
              <a:t>Предприниматели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217">
            <a:off x="4495139" y="3843215"/>
            <a:ext cx="1676400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181">
            <a:off x="6019991" y="3985667"/>
            <a:ext cx="1549389" cy="11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86">
            <a:off x="4813745" y="4836497"/>
            <a:ext cx="1773243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452">
            <a:off x="6614733" y="5219474"/>
            <a:ext cx="1382710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9621">
            <a:off x="5145883" y="5717385"/>
            <a:ext cx="1382711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555"/>
            <a:ext cx="8215370" cy="353943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Monotype Corsiva" pitchFamily="66" charset="0"/>
              </a:rPr>
              <a:t>Налог на имущество физических лиц</a:t>
            </a:r>
          </a:p>
          <a:p>
            <a:pPr algn="just">
              <a:defRPr/>
            </a:pPr>
            <a:r>
              <a:rPr lang="ru-RU" sz="2400" b="1" dirty="0">
                <a:latin typeface="Monotype Corsiva" pitchFamily="66" charset="0"/>
              </a:rPr>
              <a:t>   На 2023 год объем поступлений прогнозируется в сумме 200,0 тыс. рублей, на плановый период объем поступлений прогнозируются в 2024 году в сумме 210,0 тыс. рублей и в 2025 году в сумме 220,0 тыс. рублей.</a:t>
            </a:r>
          </a:p>
          <a:p>
            <a:pPr algn="just">
              <a:defRPr/>
            </a:pPr>
            <a:r>
              <a:rPr lang="ru-RU" sz="2400" b="1" dirty="0">
                <a:latin typeface="Monotype Corsiva" pitchFamily="66" charset="0"/>
              </a:rPr>
              <a:t>        Прогнозный объем поступлений по налогу на доходы физических лиц сформирован Управлением Федеральной налоговой службы по Ростовской области с учетом фактически сложившихся налоговых баз по суммам доходов, подлежащих налогообложению.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50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8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7633" y="206351"/>
            <a:ext cx="8341066" cy="64633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100 %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поселения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На 2023 год объем поступлений прогнозируется в сумме 2219,0 тыс. рублей, на плановый период объем поступлений прогнозируются в 2024 году в сумме 2392,0 тыс. рублей и в 2025 году в сумме 2366,0 тыс. рублей.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       Прогнозный объем поступлений по налогу на доходы физических лиц сформирован Управлением Федеральной налоговой службы по Ростовской области с учетом фактически сложившихся налоговых баз по суммам доходов, подлежащих налогообложению.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569739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cs typeface="+mn-cs"/>
              </a:rPr>
              <a:t>Земельный налог с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804" y="6350"/>
            <a:ext cx="887708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  <a:cs typeface="+mn-cs"/>
              </a:rPr>
              <a:t>Единый сельскохозяйственный налог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Нормативное отчисление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сельского поселения (%)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224676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Monotype Corsiva" pitchFamily="66" charset="0"/>
              </a:rPr>
              <a:t>Объем поступлений по единому сельскохозяйственному налогу в бюджет района на 2023 год прогнозируется в сумме 552,0 тыс. рублей и на плановый период 2024-2025 годов в сумме 654,0 тыс. рублей и 798,0 тыс. рублей соответственно. 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5472">
            <a:off x="84212" y="4467739"/>
            <a:ext cx="3807085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094">
            <a:off x="5390184" y="4545547"/>
            <a:ext cx="3273145" cy="21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01" y="4779972"/>
            <a:ext cx="3314687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6722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ГОСУДАРСТВЕННАЯ ПОШЛИНА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378565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Объем поступлений в бюджет поселения государственной пошлины в 2023 году прогнозируется в сумме 7,3 тыс. рублей. </a:t>
            </a: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В бюджет поселения поступает государственная пошлина за совершение нотариальных действий должностными лицами органов местного самоуправления, уполномоченными в соответствии с законодательными актами РФ на совершение нотариальных действий. </a:t>
            </a: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Поступление государственной пошлины на 2024-2025 годы прогнозируется в сумме 7,6 тыс. рублей и 7,9 тыс. рублей соответственно.</a:t>
            </a:r>
          </a:p>
          <a:p>
            <a:pPr algn="ctr">
              <a:defRPr/>
            </a:pP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1505</TotalTime>
  <Words>1681</Words>
  <Application>Microsoft Office PowerPoint</Application>
  <PresentationFormat>Экран (4:3)</PresentationFormat>
  <Paragraphs>334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Викуля</cp:lastModifiedBy>
  <cp:revision>97</cp:revision>
  <dcterms:created xsi:type="dcterms:W3CDTF">2016-12-12T13:04:31Z</dcterms:created>
  <dcterms:modified xsi:type="dcterms:W3CDTF">2022-12-16T07:15:03Z</dcterms:modified>
</cp:coreProperties>
</file>